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68" r:id="rId2"/>
    <p:sldId id="287" r:id="rId3"/>
    <p:sldId id="291" r:id="rId4"/>
    <p:sldId id="270" r:id="rId5"/>
    <p:sldId id="272" r:id="rId6"/>
    <p:sldId id="273" r:id="rId7"/>
    <p:sldId id="281" r:id="rId8"/>
    <p:sldId id="292" r:id="rId9"/>
    <p:sldId id="283" r:id="rId10"/>
    <p:sldId id="261" r:id="rId11"/>
    <p:sldId id="284" r:id="rId12"/>
    <p:sldId id="275" r:id="rId13"/>
    <p:sldId id="293" r:id="rId14"/>
    <p:sldId id="264" r:id="rId15"/>
    <p:sldId id="259" r:id="rId16"/>
    <p:sldId id="265" r:id="rId17"/>
    <p:sldId id="260" r:id="rId18"/>
    <p:sldId id="266" r:id="rId19"/>
    <p:sldId id="262" r:id="rId20"/>
    <p:sldId id="289" r:id="rId21"/>
    <p:sldId id="285" r:id="rId22"/>
    <p:sldId id="282" r:id="rId23"/>
    <p:sldId id="263" r:id="rId24"/>
    <p:sldId id="286" r:id="rId25"/>
    <p:sldId id="278" r:id="rId26"/>
    <p:sldId id="277" r:id="rId27"/>
  </p:sldIdLst>
  <p:sldSz cx="12192000" cy="6858000"/>
  <p:notesSz cx="6735763" cy="98694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BC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9" autoAdjust="0"/>
    <p:restoredTop sz="68739" autoAdjust="0"/>
  </p:normalViewPr>
  <p:slideViewPr>
    <p:cSldViewPr snapToGrid="0">
      <p:cViewPr varScale="1">
        <p:scale>
          <a:sx n="65" d="100"/>
          <a:sy n="65" d="100"/>
        </p:scale>
        <p:origin x="67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18831" cy="495189"/>
          </a:xfrm>
          <a:prstGeom prst="rect">
            <a:avLst/>
          </a:prstGeom>
        </p:spPr>
        <p:txBody>
          <a:bodyPr vert="horz" lIns="91696" tIns="45848" rIns="91696" bIns="4584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6" y="1"/>
            <a:ext cx="2918831" cy="495189"/>
          </a:xfrm>
          <a:prstGeom prst="rect">
            <a:avLst/>
          </a:prstGeom>
        </p:spPr>
        <p:txBody>
          <a:bodyPr vert="horz" lIns="91696" tIns="45848" rIns="91696" bIns="45848" rtlCol="0"/>
          <a:lstStyle>
            <a:lvl1pPr algn="r">
              <a:defRPr sz="1200"/>
            </a:lvl1pPr>
          </a:lstStyle>
          <a:p>
            <a:fld id="{3B0D57A8-2033-4F4E-9BAE-31611B3FE3AF}" type="datetimeFigureOut">
              <a:rPr kumimoji="1" lang="ja-JP" altLang="en-US" smtClean="0"/>
              <a:t>2023/8/3</a:t>
            </a:fld>
            <a:endParaRPr kumimoji="1" lang="ja-JP" altLang="en-US"/>
          </a:p>
        </p:txBody>
      </p:sp>
      <p:sp>
        <p:nvSpPr>
          <p:cNvPr id="4" name="スライド イメージ プレースホルダー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1696" tIns="45848" rIns="91696" bIns="45848" rtlCol="0" anchor="ctr"/>
          <a:lstStyle/>
          <a:p>
            <a:endParaRPr lang="ja-JP" altLang="en-US"/>
          </a:p>
        </p:txBody>
      </p:sp>
      <p:sp>
        <p:nvSpPr>
          <p:cNvPr id="5" name="ノート プレースホルダー 4"/>
          <p:cNvSpPr>
            <a:spLocks noGrp="1"/>
          </p:cNvSpPr>
          <p:nvPr>
            <p:ph type="body" sz="quarter" idx="3"/>
          </p:nvPr>
        </p:nvSpPr>
        <p:spPr>
          <a:xfrm>
            <a:off x="673577" y="4749695"/>
            <a:ext cx="5388610" cy="3886111"/>
          </a:xfrm>
          <a:prstGeom prst="rect">
            <a:avLst/>
          </a:prstGeom>
        </p:spPr>
        <p:txBody>
          <a:bodyPr vert="horz" lIns="91696" tIns="45848" rIns="91696" bIns="4584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4302"/>
            <a:ext cx="2918831" cy="495189"/>
          </a:xfrm>
          <a:prstGeom prst="rect">
            <a:avLst/>
          </a:prstGeom>
        </p:spPr>
        <p:txBody>
          <a:bodyPr vert="horz" lIns="91696" tIns="45848" rIns="91696" bIns="4584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6" y="9374302"/>
            <a:ext cx="2918831" cy="495189"/>
          </a:xfrm>
          <a:prstGeom prst="rect">
            <a:avLst/>
          </a:prstGeom>
        </p:spPr>
        <p:txBody>
          <a:bodyPr vert="horz" lIns="91696" tIns="45848" rIns="91696" bIns="45848" rtlCol="0" anchor="b"/>
          <a:lstStyle>
            <a:lvl1pPr algn="r">
              <a:defRPr sz="1200"/>
            </a:lvl1pPr>
          </a:lstStyle>
          <a:p>
            <a:fld id="{2301358C-BEF3-4705-8758-48FC8A69D01B}" type="slidenum">
              <a:rPr kumimoji="1" lang="ja-JP" altLang="en-US" smtClean="0"/>
              <a:t>‹#›</a:t>
            </a:fld>
            <a:endParaRPr kumimoji="1" lang="ja-JP" altLang="en-US"/>
          </a:p>
        </p:txBody>
      </p:sp>
    </p:spTree>
    <p:extLst>
      <p:ext uri="{BB962C8B-B14F-4D97-AF65-F5344CB8AC3E}">
        <p14:creationId xmlns:p14="http://schemas.microsoft.com/office/powerpoint/2010/main" val="32707984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こんにちは。北高サンゴ守り隊です。</a:t>
            </a:r>
            <a:endParaRPr kumimoji="1" lang="en-US" altLang="ja-JP" dirty="0"/>
          </a:p>
          <a:p>
            <a:r>
              <a:rPr kumimoji="1" lang="ja-JP" altLang="en-US" dirty="0"/>
              <a:t>これからサンゴを守るために私たちにできることについて発表を始めます。</a:t>
            </a:r>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1</a:t>
            </a:fld>
            <a:endParaRPr kumimoji="1" lang="ja-JP" altLang="en-US"/>
          </a:p>
        </p:txBody>
      </p:sp>
    </p:spTree>
    <p:extLst>
      <p:ext uri="{BB962C8B-B14F-4D97-AF65-F5344CB8AC3E}">
        <p14:creationId xmlns:p14="http://schemas.microsoft.com/office/powerpoint/2010/main" val="218752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１時間程度４人で海に潜ってみました。すると、背の立つような浅いところにびっしりとサンゴがありましたが、よく見るとところどころへこんでおり、明らかに足でふまれたような痕跡がありました。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また、踏み付け以外にも白化が起こっている場所が回った範囲では半分以上あり、相当ひどい状況でした。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思ってた以上にはっきりとサンゴが踏み付けられていたり、白化の状態を知り、驚きました。</a:t>
            </a:r>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10</a:t>
            </a:fld>
            <a:endParaRPr kumimoji="1" lang="ja-JP" altLang="en-US"/>
          </a:p>
        </p:txBody>
      </p:sp>
    </p:spTree>
    <p:extLst>
      <p:ext uri="{BB962C8B-B14F-4D97-AF65-F5344CB8AC3E}">
        <p14:creationId xmlns:p14="http://schemas.microsoft.com/office/powerpoint/2010/main" val="2301818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ダイビングガイドさんたちから聞いたお話や、海に潜って観察したサンゴの状況から、人がサンゴを踏んでしまう原因が浮かび上がってきました。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１つ目はそもそも自分の足元にサンゴがあることに気づいていないという知識・認識の不足です。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つ目は、シュノーケルの技能不足です。シュノーケルに不慣れだと、この図の左側のように、息継ぎをするときに立ち泳ぎをしてサンゴを足で蹴ってしまうことが考えられます。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また、これらはいずれもガイドを伴って海に入れば起こりにくいことです。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11</a:t>
            </a:fld>
            <a:endParaRPr kumimoji="1" lang="ja-JP" altLang="en-US"/>
          </a:p>
        </p:txBody>
      </p:sp>
    </p:spTree>
    <p:extLst>
      <p:ext uri="{BB962C8B-B14F-4D97-AF65-F5344CB8AC3E}">
        <p14:creationId xmlns:p14="http://schemas.microsoft.com/office/powerpoint/2010/main" val="1062567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cap="none" spc="0" dirty="0">
                <a:ln w="0"/>
                <a:effectLst>
                  <a:outerShdw blurRad="38100" dist="19050" dir="2700000" algn="tl" rotWithShape="0">
                    <a:schemeClr val="dk1">
                      <a:alpha val="40000"/>
                    </a:schemeClr>
                  </a:outerShdw>
                </a:effectLst>
              </a:rPr>
              <a:t>サンゴにダメージを与える要因としては，踏みつけのほかにもいろいろあることがわかりましたが，赤土の流出や海水温の上昇はたとえば農業・土木で赤土を流出させない，地球の温暖化を防ぐ取り組みを行うなどのように，行政レベルでのスケールの大きな取り組みが必要になってきます。</a:t>
            </a:r>
            <a:endParaRPr lang="en-US" altLang="ja-JP" sz="1200" b="0" cap="none" spc="0" dirty="0">
              <a:ln w="0"/>
              <a:effectLst>
                <a:outerShdw blurRad="38100" dist="19050" dir="2700000" algn="tl" rotWithShape="0">
                  <a:schemeClr val="dk1">
                    <a:alpha val="40000"/>
                  </a:schemeClr>
                </a:outerShdw>
              </a:effectLst>
            </a:endParaRPr>
          </a:p>
          <a:p>
            <a:r>
              <a:rPr lang="ja-JP" altLang="en-US" sz="1200" b="0" cap="none" spc="0" dirty="0">
                <a:ln w="0"/>
                <a:effectLst>
                  <a:outerShdw blurRad="38100" dist="19050" dir="2700000" algn="tl" rotWithShape="0">
                    <a:schemeClr val="dk1">
                      <a:alpha val="40000"/>
                    </a:schemeClr>
                  </a:outerShdw>
                </a:effectLst>
              </a:rPr>
              <a:t>それに対し，人による踏みつけについては今後奄美にくる観光客が増えることで深刻化する恐れがあるけれど、わたしたち高校生が地域を巻き込んで働きかけることが有効な解決策になるのではないかと考えました。</a:t>
            </a:r>
            <a:endParaRPr lang="en-US" altLang="ja-JP" sz="1200" b="0" cap="none" spc="0" dirty="0">
              <a:ln w="0"/>
              <a:effectLst>
                <a:outerShdw blurRad="38100" dist="19050" dir="2700000" algn="tl" rotWithShape="0">
                  <a:schemeClr val="dk1">
                    <a:alpha val="40000"/>
                  </a:schemeClr>
                </a:outerShdw>
              </a:effectLst>
            </a:endParaRPr>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12</a:t>
            </a:fld>
            <a:endParaRPr kumimoji="1" lang="ja-JP" altLang="en-US"/>
          </a:p>
        </p:txBody>
      </p:sp>
    </p:spTree>
    <p:extLst>
      <p:ext uri="{BB962C8B-B14F-4D97-AF65-F5344CB8AC3E}">
        <p14:creationId xmlns:p14="http://schemas.microsoft.com/office/powerpoint/2010/main" val="73028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cap="none" spc="0" dirty="0">
                <a:ln w="0"/>
                <a:effectLst>
                  <a:outerShdw blurRad="38100" dist="19050" dir="2700000" algn="tl" rotWithShape="0">
                    <a:schemeClr val="dk1">
                      <a:alpha val="40000"/>
                    </a:schemeClr>
                  </a:outerShdw>
                </a:effectLst>
              </a:rPr>
              <a:t>具体的なアクションとして、より多くの人がサンゴについて知</a:t>
            </a:r>
            <a:r>
              <a:rPr lang="ja-JP" altLang="en-US" sz="1200" b="0" dirty="0">
                <a:ln w="0"/>
                <a:effectLst>
                  <a:outerShdw blurRad="38100" dist="19050" dir="2700000" algn="tl" rotWithShape="0">
                    <a:schemeClr val="dk1">
                      <a:alpha val="40000"/>
                    </a:schemeClr>
                  </a:outerShdw>
                </a:effectLst>
              </a:rPr>
              <a:t>り</a:t>
            </a:r>
            <a:r>
              <a:rPr lang="ja-JP" altLang="en-US" sz="1200" b="0" cap="none" spc="0" dirty="0">
                <a:ln w="0"/>
                <a:effectLst>
                  <a:outerShdw blurRad="38100" dist="19050" dir="2700000" algn="tl" rotWithShape="0">
                    <a:schemeClr val="dk1">
                      <a:alpha val="40000"/>
                    </a:schemeClr>
                  </a:outerShdw>
                </a:effectLst>
              </a:rPr>
              <a:t>、海に入るときにサンゴを踏まないように意識をさせるメッセージを発信しようと思いました。</a:t>
            </a:r>
            <a:endParaRPr lang="en-US" altLang="ja-JP" sz="1200" b="0" cap="none" spc="0" dirty="0">
              <a:ln w="0"/>
              <a:effectLst>
                <a:outerShdw blurRad="38100" dist="19050" dir="2700000" algn="tl" rotWithShape="0">
                  <a:schemeClr val="dk1">
                    <a:alpha val="40000"/>
                  </a:schemeClr>
                </a:outerShdw>
              </a:effectLst>
            </a:endParaRPr>
          </a:p>
          <a:p>
            <a:r>
              <a:rPr lang="ja-JP" altLang="en-US" sz="1200" b="0" cap="none" spc="0" dirty="0">
                <a:ln w="0"/>
                <a:effectLst>
                  <a:outerShdw blurRad="38100" dist="19050" dir="2700000" algn="tl" rotWithShape="0">
                    <a:schemeClr val="dk1">
                      <a:alpha val="40000"/>
                    </a:schemeClr>
                  </a:outerShdw>
                </a:effectLst>
              </a:rPr>
              <a:t>また、それは観光客だけではなく島の人にもみてもらいたいと考え、いろいろな業種の施設に掲示してもらいやすいポスターを作成することに決めました。</a:t>
            </a:r>
            <a:endParaRPr kumimoji="1" lang="ja-JP" altLang="en-US" b="0"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13</a:t>
            </a:fld>
            <a:endParaRPr kumimoji="1" lang="ja-JP" altLang="en-US"/>
          </a:p>
        </p:txBody>
      </p:sp>
    </p:spTree>
    <p:extLst>
      <p:ext uri="{BB962C8B-B14F-4D97-AF65-F5344CB8AC3E}">
        <p14:creationId xmlns:p14="http://schemas.microsoft.com/office/powerpoint/2010/main" val="1224715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設定した課題解決のために、ポスターの試作品をつくり、昨年のフィールドワークでお世話になったダイビング・シュノーケリングのガイドさんにお見せし、ご意見を伺いました。</a:t>
            </a:r>
            <a:endParaRPr kumimoji="1" lang="en-US" altLang="ja-JP" dirty="0"/>
          </a:p>
          <a:p>
            <a:r>
              <a:rPr kumimoji="1" lang="ja-JP" altLang="en-US" dirty="0"/>
              <a:t>デザインをもっとわかりやすくはっきりと、［島の高校生］というメッセージが魅力的、などのアドバイスをいただきました。</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14</a:t>
            </a:fld>
            <a:endParaRPr kumimoji="1" lang="ja-JP" altLang="en-US"/>
          </a:p>
        </p:txBody>
      </p:sp>
    </p:spTree>
    <p:extLst>
      <p:ext uri="{BB962C8B-B14F-4D97-AF65-F5344CB8AC3E}">
        <p14:creationId xmlns:p14="http://schemas.microsoft.com/office/powerpoint/2010/main" val="630105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それでは作成したポスターをご覧ください。</a:t>
            </a:r>
            <a:endParaRPr kumimoji="1" lang="en-US" altLang="ja-JP" dirty="0"/>
          </a:p>
          <a:p>
            <a:r>
              <a:rPr kumimoji="1" lang="ja-JP" altLang="en-US" dirty="0"/>
              <a:t>まずは１枚目です。</a:t>
            </a:r>
            <a:endParaRPr kumimoji="1" lang="en-US" altLang="ja-JP" dirty="0"/>
          </a:p>
          <a:p>
            <a:pPr defTabSz="916960">
              <a:defRPr/>
            </a:pPr>
            <a:r>
              <a:rPr lang="ja-JP" altLang="en-US" dirty="0"/>
              <a:t>海に入るときの特に気を付けてほしいことを三つ挙げて観光客に少しでもサンゴを傷つけず海を楽しいんでもらうことを意識しました。</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15</a:t>
            </a:fld>
            <a:endParaRPr kumimoji="1" lang="ja-JP" altLang="en-US"/>
          </a:p>
        </p:txBody>
      </p:sp>
    </p:spTree>
    <p:extLst>
      <p:ext uri="{BB962C8B-B14F-4D97-AF65-F5344CB8AC3E}">
        <p14:creationId xmlns:p14="http://schemas.microsoft.com/office/powerpoint/2010/main" val="1918794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つ目のポスターは、インパクトのある「</a:t>
            </a:r>
            <a:r>
              <a:rPr kumimoji="1" lang="en-US" altLang="ja-JP" dirty="0"/>
              <a:t>SOS</a:t>
            </a:r>
            <a:r>
              <a:rPr kumimoji="1" lang="ja-JP" altLang="en-US" dirty="0"/>
              <a:t>」の文字で、</a:t>
            </a:r>
            <a:r>
              <a:rPr lang="ja-JP" altLang="en-US" dirty="0"/>
              <a:t>サンゴを傷つけないでほしいという強い思いを直球で伝えることを意識しました。</a:t>
            </a:r>
            <a:endParaRPr lang="en-US" altLang="ja-JP" dirty="0"/>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16</a:t>
            </a:fld>
            <a:endParaRPr kumimoji="1" lang="ja-JP" altLang="en-US"/>
          </a:p>
        </p:txBody>
      </p:sp>
    </p:spTree>
    <p:extLst>
      <p:ext uri="{BB962C8B-B14F-4D97-AF65-F5344CB8AC3E}">
        <p14:creationId xmlns:p14="http://schemas.microsoft.com/office/powerpoint/2010/main" val="4136834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３つ目の</a:t>
            </a:r>
            <a:r>
              <a:rPr lang="ja-JP" altLang="en-US" dirty="0"/>
              <a:t>ポスターは、２つめのデザインに、東京オリンピックでも話題になったピクトグラムを加えました。ピクトグラムは「足元注意」「サンゴにさわらないで」「ガイドといっしょに海に入って」というメッセージをわかりやすく伝えられるよう工夫してつくりました。</a:t>
            </a:r>
            <a:endParaRPr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17</a:t>
            </a:fld>
            <a:endParaRPr kumimoji="1" lang="ja-JP" altLang="en-US"/>
          </a:p>
        </p:txBody>
      </p:sp>
    </p:spTree>
    <p:extLst>
      <p:ext uri="{BB962C8B-B14F-4D97-AF65-F5344CB8AC3E}">
        <p14:creationId xmlns:p14="http://schemas.microsoft.com/office/powerpoint/2010/main" val="4210060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さらに</a:t>
            </a:r>
            <a:r>
              <a:rPr kumimoji="1" lang="en-US" altLang="ja-JP" dirty="0"/>
              <a:t>4</a:t>
            </a:r>
            <a:r>
              <a:rPr kumimoji="1" lang="ja-JP" altLang="en-US" dirty="0"/>
              <a:t>つ目は、</a:t>
            </a:r>
            <a:r>
              <a:rPr lang="ja-JP" altLang="en-US" dirty="0"/>
              <a:t>ピクトグラムに加え、「島の高校生からのお願い」というメッセージで見る人を引き付け、心に訴えかけることを意識しました。</a:t>
            </a:r>
            <a:endParaRPr lang="en-US" altLang="ja-JP" dirty="0"/>
          </a:p>
          <a:p>
            <a:endParaRPr lang="en-US" altLang="ja-JP" dirty="0"/>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18</a:t>
            </a:fld>
            <a:endParaRPr kumimoji="1" lang="ja-JP" altLang="en-US"/>
          </a:p>
        </p:txBody>
      </p:sp>
    </p:spTree>
    <p:extLst>
      <p:ext uri="{BB962C8B-B14F-4D97-AF65-F5344CB8AC3E}">
        <p14:creationId xmlns:p14="http://schemas.microsoft.com/office/powerpoint/2010/main" val="801339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作成したポスターは、多くの観光客が利用するレンタカー屋さん、宿泊施設、観光施設のほか、飲食店やスーパーマーケットなどにも掲示をお願いしました。</a:t>
            </a:r>
            <a:endParaRPr kumimoji="1" lang="en-US" altLang="ja-JP" dirty="0"/>
          </a:p>
          <a:p>
            <a:r>
              <a:rPr kumimoji="1" lang="en-US" altLang="ja-JP" dirty="0"/>
              <a:t>A3</a:t>
            </a:r>
            <a:r>
              <a:rPr kumimoji="1" lang="ja-JP" altLang="en-US" dirty="0"/>
              <a:t>ポスターに加え、</a:t>
            </a:r>
            <a:r>
              <a:rPr kumimoji="1" lang="en-US" altLang="ja-JP" dirty="0"/>
              <a:t>A4</a:t>
            </a:r>
            <a:r>
              <a:rPr kumimoji="1" lang="ja-JP" altLang="en-US" dirty="0"/>
              <a:t>のラミネート版も作成し、リクエストに応じて配布しました。</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19</a:t>
            </a:fld>
            <a:endParaRPr kumimoji="1" lang="ja-JP" altLang="en-US"/>
          </a:p>
        </p:txBody>
      </p:sp>
    </p:spTree>
    <p:extLst>
      <p:ext uri="{BB962C8B-B14F-4D97-AF65-F5344CB8AC3E}">
        <p14:creationId xmlns:p14="http://schemas.microsoft.com/office/powerpoint/2010/main" val="2573620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奄美群島の島々をふちどるように発達しているサンゴ礁。</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さまざまな環境に適した多様なサンゴが生息し、いわゆる「サンゴ礁」を形成する「造礁（ぞうしょう）サンゴ」だけでも約</a:t>
            </a:r>
            <a:r>
              <a:rPr kumimoji="1" lang="en-US" altLang="ja-JP" sz="1200" b="0" i="0" kern="1200" dirty="0">
                <a:solidFill>
                  <a:schemeClr val="tx1"/>
                </a:solidFill>
                <a:effectLst/>
                <a:latin typeface="+mn-lt"/>
                <a:ea typeface="+mn-ea"/>
                <a:cs typeface="+mn-cs"/>
              </a:rPr>
              <a:t>300</a:t>
            </a:r>
            <a:r>
              <a:rPr kumimoji="1" lang="ja-JP" altLang="en-US" sz="1200" b="0" i="0" kern="1200" dirty="0">
                <a:solidFill>
                  <a:schemeClr val="tx1"/>
                </a:solidFill>
                <a:effectLst/>
                <a:latin typeface="+mn-lt"/>
                <a:ea typeface="+mn-ea"/>
                <a:cs typeface="+mn-cs"/>
              </a:rPr>
              <a:t>種が分布しています。</a:t>
            </a:r>
            <a:endParaRPr kumimoji="1" lang="en-US" altLang="ja-JP" sz="1200" b="0" i="0" kern="1200" dirty="0">
              <a:solidFill>
                <a:schemeClr val="tx1"/>
              </a:solidFill>
              <a:effectLst/>
              <a:latin typeface="+mn-lt"/>
              <a:ea typeface="+mn-ea"/>
              <a:cs typeface="+mn-cs"/>
            </a:endParaRPr>
          </a:p>
          <a:p>
            <a:r>
              <a:rPr lang="ja-JP" altLang="en-US" sz="1200" dirty="0"/>
              <a:t>奄美に住む私たちにとって、サンゴはとても身近な存在ですが、海の多様な生物の命を育む場として重要な役割を担っています。</a:t>
            </a:r>
            <a:endParaRPr lang="en-US" altLang="ja-JP" sz="1200" dirty="0"/>
          </a:p>
          <a:p>
            <a:r>
              <a:rPr lang="ja-JP" altLang="en-US" sz="1200" dirty="0"/>
              <a:t>まずはサンゴは動物ですが、その体内に光合成をする藻類（そうるい）が共生しており、二酸化炭素を吸収し、有機物を合成しています。</a:t>
            </a:r>
            <a:endParaRPr lang="en-US" altLang="ja-JP" sz="1200" dirty="0"/>
          </a:p>
          <a:p>
            <a:r>
              <a:rPr lang="ja-JP" altLang="en-US" sz="1200" dirty="0"/>
              <a:t>その有機物はサンゴ以外のさまざまな生物にとっても必要な栄養分となります。</a:t>
            </a:r>
            <a:endParaRPr lang="en-US" altLang="ja-JP" sz="1200" dirty="0"/>
          </a:p>
          <a:p>
            <a:r>
              <a:rPr lang="ja-JP" altLang="en-US" sz="1200" dirty="0"/>
              <a:t>つまり、サンゴは様々な生き物にエサと棲み処を提供し、「生物多様性のゆりかご」となっているのです。</a:t>
            </a:r>
            <a:endParaRPr lang="en-US" altLang="ja-JP" sz="1200" dirty="0"/>
          </a:p>
          <a:p>
            <a:endParaRPr lang="en-US" altLang="ja-JP" sz="1200" dirty="0"/>
          </a:p>
          <a:p>
            <a:r>
              <a:rPr lang="ja-JP" altLang="en-US" sz="1200" dirty="0"/>
              <a:t>私たちが暮らす奄美大島でも、古くからサンゴは豊かな漁場であるとともに、奄美特有の文化を育んできました。</a:t>
            </a:r>
            <a:endParaRPr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2</a:t>
            </a:fld>
            <a:endParaRPr kumimoji="1" lang="ja-JP" altLang="en-US"/>
          </a:p>
        </p:txBody>
      </p:sp>
    </p:spTree>
    <p:extLst>
      <p:ext uri="{BB962C8B-B14F-4D97-AF65-F5344CB8AC3E}">
        <p14:creationId xmlns:p14="http://schemas.microsoft.com/office/powerpoint/2010/main" val="2963043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さらに、奄美市やビーチのある集落にご協力いただき，海水浴客の多いビーチの入り口、公衆トイレ、集落公民館などにも掲示いただきました。</a:t>
            </a:r>
            <a:endParaRPr kumimoji="1" lang="en-US" altLang="ja-JP" dirty="0"/>
          </a:p>
          <a:p>
            <a:r>
              <a:rPr kumimoji="1" lang="ja-JP" altLang="en-US" dirty="0"/>
              <a:t>潜水調査を実施した用集落では，区長さんが手作りの看板にポスターを貼り付けて，ビーチの入り口に立ててくださいました。</a:t>
            </a:r>
            <a:endParaRPr kumimoji="1" lang="en-US" altLang="ja-JP" dirty="0"/>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20</a:t>
            </a:fld>
            <a:endParaRPr kumimoji="1" lang="ja-JP" altLang="en-US"/>
          </a:p>
        </p:txBody>
      </p:sp>
    </p:spTree>
    <p:extLst>
      <p:ext uri="{BB962C8B-B14F-4D97-AF65-F5344CB8AC3E}">
        <p14:creationId xmlns:p14="http://schemas.microsoft.com/office/powerpoint/2010/main" val="38728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笠利町内を中心に宿泊・観光施設・レンタカー屋さんなど合計４１施設にご協力いただき、全部で１９９枚のポスターを配布しました。</a:t>
            </a:r>
            <a:endParaRPr kumimoji="1" lang="en-US" altLang="ja-JP" dirty="0"/>
          </a:p>
          <a:p>
            <a:r>
              <a:rPr kumimoji="1" lang="ja-JP" altLang="en-US" dirty="0"/>
              <a:t>また、奄美市、用集落、大和村国直（くになお）集落のみなさんにもご協力いただき、ビーチの入り口やトイレにも掲示されています。</a:t>
            </a:r>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21</a:t>
            </a:fld>
            <a:endParaRPr kumimoji="1" lang="ja-JP" altLang="en-US"/>
          </a:p>
        </p:txBody>
      </p:sp>
    </p:spTree>
    <p:extLst>
      <p:ext uri="{BB962C8B-B14F-4D97-AF65-F5344CB8AC3E}">
        <p14:creationId xmlns:p14="http://schemas.microsoft.com/office/powerpoint/2010/main" val="1835350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ポスターを受け取ってくださった業者の皆様からは、「島の高校生からのお願い」っていうメッセージがグッとくる、自然の大切さをアピールしてほしい、などというコメントをもらいました。</a:t>
            </a:r>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22</a:t>
            </a:fld>
            <a:endParaRPr kumimoji="1" lang="ja-JP" altLang="en-US"/>
          </a:p>
        </p:txBody>
      </p:sp>
    </p:spTree>
    <p:extLst>
      <p:ext uri="{BB962C8B-B14F-4D97-AF65-F5344CB8AC3E}">
        <p14:creationId xmlns:p14="http://schemas.microsoft.com/office/powerpoint/2010/main" val="233196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振り返り・考察</a:t>
            </a:r>
            <a:endParaRPr kumimoji="1" lang="en-US" altLang="ja-JP" dirty="0"/>
          </a:p>
          <a:p>
            <a:r>
              <a:rPr kumimoji="1" lang="ja-JP" altLang="en-US" dirty="0"/>
              <a:t>ポスターをお渡しした施設・お店のみなさんも、多くがサンゴの踏みつけについてよく知らない様子でした。</a:t>
            </a:r>
            <a:endParaRPr kumimoji="1" lang="en-US" altLang="ja-JP" dirty="0"/>
          </a:p>
          <a:p>
            <a:endParaRPr kumimoji="1" lang="en-US" altLang="ja-JP" dirty="0"/>
          </a:p>
          <a:p>
            <a:r>
              <a:rPr kumimoji="1" lang="ja-JP" altLang="en-US" dirty="0"/>
              <a:t>配布した時の島の業者さんたちの反応は予想以上によく、お客さんに配布を申し出てくれたレンタカー屋さんや、全客室にラミネートしたポスターを置いてくれたホテルもありました。</a:t>
            </a:r>
            <a:endParaRPr kumimoji="1" lang="en-US" altLang="ja-JP" dirty="0"/>
          </a:p>
          <a:p>
            <a:endParaRPr kumimoji="1" lang="en-US" altLang="ja-JP" dirty="0"/>
          </a:p>
          <a:p>
            <a:r>
              <a:rPr kumimoji="1" lang="ja-JP" altLang="en-US" dirty="0"/>
              <a:t>観光シーズンのピークはこれからなので、ポスターの効果を測定することはできて</a:t>
            </a:r>
            <a:r>
              <a:rPr kumimoji="1" lang="ja-JP" altLang="en-US"/>
              <a:t>いませんが、ポスター</a:t>
            </a:r>
            <a:r>
              <a:rPr kumimoji="1" lang="ja-JP" altLang="en-US" dirty="0"/>
              <a:t>の製作や配布を通して、私たちの活動が沢山の人に知ってもらえたのではないかと思います。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23</a:t>
            </a:fld>
            <a:endParaRPr kumimoji="1" lang="ja-JP" altLang="en-US"/>
          </a:p>
        </p:txBody>
      </p:sp>
    </p:spTree>
    <p:extLst>
      <p:ext uri="{BB962C8B-B14F-4D97-AF65-F5344CB8AC3E}">
        <p14:creationId xmlns:p14="http://schemas.microsoft.com/office/powerpoint/2010/main" val="103031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今回私たちが行った活動は、さまざまな形で拡大、展開していきたいとおもっています。</a:t>
            </a:r>
            <a:endParaRPr kumimoji="1" lang="en-US" altLang="ja-JP" dirty="0"/>
          </a:p>
          <a:p>
            <a:endParaRPr kumimoji="1" lang="en-US" altLang="ja-JP" dirty="0"/>
          </a:p>
          <a:p>
            <a:r>
              <a:rPr kumimoji="1" lang="ja-JP" altLang="en-US" dirty="0"/>
              <a:t>近年増加している外国人観光客にもわかるような媒体は絶対必要だとおもいます。</a:t>
            </a:r>
            <a:endParaRPr kumimoji="1" lang="en-US" altLang="ja-JP" dirty="0"/>
          </a:p>
          <a:p>
            <a:r>
              <a:rPr kumimoji="1" lang="ja-JP" altLang="en-US" dirty="0"/>
              <a:t>他にも、空港や観光施設にある液晶モニターで動画を再生したり、</a:t>
            </a:r>
            <a:r>
              <a:rPr kumimoji="1" lang="en-US" altLang="ja-JP" dirty="0"/>
              <a:t>SNS</a:t>
            </a:r>
            <a:r>
              <a:rPr kumimoji="1" lang="ja-JP" altLang="en-US" dirty="0"/>
              <a:t>で発信するなど、より効果的な配信方法も考えられます。</a:t>
            </a:r>
            <a:endParaRPr kumimoji="1" lang="en-US" altLang="ja-JP" dirty="0"/>
          </a:p>
          <a:p>
            <a:r>
              <a:rPr kumimoji="1" lang="ja-JP" altLang="en-US" dirty="0"/>
              <a:t>また、サンゴの踏み付けや、身近にあるビーチにサンゴがあること自体わかっていない人が意外に多いこともわかったので、アンケートなどによる意識調査や、教育・啓発活動なども必要と感じました。</a:t>
            </a:r>
            <a:endParaRPr kumimoji="1" lang="en-US" altLang="ja-JP" dirty="0"/>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24</a:t>
            </a:fld>
            <a:endParaRPr kumimoji="1" lang="ja-JP" altLang="en-US"/>
          </a:p>
        </p:txBody>
      </p:sp>
    </p:spTree>
    <p:extLst>
      <p:ext uri="{BB962C8B-B14F-4D97-AF65-F5344CB8AC3E}">
        <p14:creationId xmlns:p14="http://schemas.microsoft.com/office/powerpoint/2010/main" val="2830420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a:t>
            </a:r>
            <a:endParaRPr kumimoji="1" lang="en-US" altLang="ja-JP" dirty="0"/>
          </a:p>
          <a:p>
            <a:r>
              <a:rPr kumimoji="1" lang="ja-JP" altLang="en-US" dirty="0"/>
              <a:t>今回の探究活動にあたり、たくさんの方々にお世話になりました。心より感謝します。ありがとうございました！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25</a:t>
            </a:fld>
            <a:endParaRPr kumimoji="1" lang="ja-JP" altLang="en-US"/>
          </a:p>
        </p:txBody>
      </p:sp>
    </p:spTree>
    <p:extLst>
      <p:ext uri="{BB962C8B-B14F-4D97-AF65-F5344CB8AC3E}">
        <p14:creationId xmlns:p14="http://schemas.microsoft.com/office/powerpoint/2010/main" val="3640608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これで北高サンゴ守り隊の私たちにできることについて発表を終わります。</a:t>
            </a:r>
            <a:endParaRPr kumimoji="1" lang="en-US" altLang="ja-JP" dirty="0"/>
          </a:p>
          <a:p>
            <a:r>
              <a:rPr kumimoji="1" lang="ja-JP" altLang="en-US" dirty="0"/>
              <a:t>ご清聴ありがとうございました。</a:t>
            </a:r>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26</a:t>
            </a:fld>
            <a:endParaRPr kumimoji="1" lang="ja-JP" altLang="en-US"/>
          </a:p>
        </p:txBody>
      </p:sp>
    </p:spTree>
    <p:extLst>
      <p:ext uri="{BB962C8B-B14F-4D97-AF65-F5344CB8AC3E}">
        <p14:creationId xmlns:p14="http://schemas.microsoft.com/office/powerpoint/2010/main" val="203166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奄美に住む私たちにとって、サンゴはとても身近な存在ですが、海の多様な生物の命を育む場として重要な役割を担っています。</a:t>
            </a:r>
            <a:endParaRPr lang="en-US" altLang="ja-JP" dirty="0"/>
          </a:p>
          <a:p>
            <a:r>
              <a:rPr lang="ja-JP" altLang="en-US" dirty="0"/>
              <a:t>おととし、奄美大島が世界自然遺産に登録され、またコロナ禍後の旅行制限の解除もあり、今後ますます観光客が増えることが予想される中、サンゴが観光客により踏みつけられるなどとして破壊される被害が増えるのではないかと考えました。</a:t>
            </a:r>
            <a:endParaRPr lang="en-US" altLang="ja-JP" dirty="0"/>
          </a:p>
          <a:p>
            <a:r>
              <a:rPr lang="ja-JP" altLang="en-US" dirty="0"/>
              <a:t>そして何よりも、生まれ育ったこの美しい奄美大島の風景を守りたいと思い、サンゴの踏みつけによる破壊の状況と、それに対する対策について探究することにしました。</a:t>
            </a:r>
            <a:endParaRPr lang="en-US" altLang="ja-JP" dirty="0"/>
          </a:p>
          <a:p>
            <a:endParaRPr lang="en-US" altLang="ja-JP" dirty="0"/>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3</a:t>
            </a:fld>
            <a:endParaRPr kumimoji="1" lang="ja-JP" altLang="en-US"/>
          </a:p>
        </p:txBody>
      </p:sp>
    </p:spTree>
    <p:extLst>
      <p:ext uri="{BB962C8B-B14F-4D97-AF65-F5344CB8AC3E}">
        <p14:creationId xmlns:p14="http://schemas.microsoft.com/office/powerpoint/2010/main" val="2544432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解決したい課題</a:t>
            </a:r>
            <a:endParaRPr kumimoji="1" lang="en-US" altLang="ja-JP" dirty="0"/>
          </a:p>
          <a:p>
            <a:r>
              <a:rPr kumimoji="1" lang="ja-JP" altLang="en-US" dirty="0"/>
              <a:t>私たちは、観光客によるサンゴの踏み付けを減らすにはどうしたらよいだろうか？という課題を設定しました。</a:t>
            </a:r>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4</a:t>
            </a:fld>
            <a:endParaRPr kumimoji="1" lang="ja-JP" altLang="en-US"/>
          </a:p>
        </p:txBody>
      </p:sp>
    </p:spTree>
    <p:extLst>
      <p:ext uri="{BB962C8B-B14F-4D97-AF65-F5344CB8AC3E}">
        <p14:creationId xmlns:p14="http://schemas.microsoft.com/office/powerpoint/2010/main" val="265311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調査方法</a:t>
            </a:r>
            <a:endParaRPr kumimoji="1" lang="en-US" altLang="ja-JP" dirty="0"/>
          </a:p>
          <a:p>
            <a:r>
              <a:rPr kumimoji="1" lang="ja-JP" altLang="en-US" dirty="0"/>
              <a:t>昨年、私たちは以下の２つの方法で調査を行いました。</a:t>
            </a:r>
            <a:endParaRPr kumimoji="1" lang="en-US" altLang="ja-JP" dirty="0"/>
          </a:p>
          <a:p>
            <a:r>
              <a:rPr kumimoji="1" lang="en-US" altLang="ja-JP" dirty="0"/>
              <a:t>1</a:t>
            </a:r>
            <a:r>
              <a:rPr kumimoji="1" lang="ja-JP" altLang="en-US" dirty="0"/>
              <a:t>つ目はサンゴに関する情報収集です。笠利町内のダイビングショップでのインタビューを行い、サンゴの減少につながるさまざまな要因などについてお聞きしました。</a:t>
            </a:r>
            <a:endParaRPr kumimoji="1" lang="en-US" altLang="ja-JP" dirty="0"/>
          </a:p>
          <a:p>
            <a:r>
              <a:rPr kumimoji="1" lang="ja-JP" altLang="en-US" dirty="0"/>
              <a:t>次に、実際に海に潜り、踏みつけが起こっている環境がどのようなものなのか調査を行いました。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5</a:t>
            </a:fld>
            <a:endParaRPr kumimoji="1" lang="ja-JP" altLang="en-US"/>
          </a:p>
        </p:txBody>
      </p:sp>
    </p:spTree>
    <p:extLst>
      <p:ext uri="{BB962C8B-B14F-4D97-AF65-F5344CB8AC3E}">
        <p14:creationId xmlns:p14="http://schemas.microsoft.com/office/powerpoint/2010/main" val="816068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調査方法①　ダイビングショップへのインタビューについて</a:t>
            </a:r>
            <a:endParaRPr kumimoji="1" lang="en-US" altLang="ja-JP" dirty="0"/>
          </a:p>
          <a:p>
            <a:r>
              <a:rPr kumimoji="1" lang="ja-JP" altLang="en-US" dirty="0"/>
              <a:t>笠利町内のダイビングショップ３件に協力をいただき、聞き取り調査を行いました。</a:t>
            </a:r>
            <a:endParaRPr kumimoji="1" lang="en-US" altLang="ja-JP" dirty="0"/>
          </a:p>
          <a:p>
            <a:r>
              <a:rPr lang="ja-JP" altLang="en-US" dirty="0">
                <a:ln w="0"/>
                <a:effectLst>
                  <a:outerShdw blurRad="38100" dist="19050" dir="2700000" algn="tl" rotWithShape="0">
                    <a:schemeClr val="dk1">
                      <a:alpha val="40000"/>
                    </a:schemeClr>
                  </a:outerShdw>
                </a:effectLst>
              </a:rPr>
              <a:t>奄美大島北部のサンゴの状況、お客さんがサンゴを破壊しないためにとられている対策などについてお話を伺いました。</a:t>
            </a:r>
            <a:endParaRPr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6</a:t>
            </a:fld>
            <a:endParaRPr kumimoji="1" lang="ja-JP" altLang="en-US"/>
          </a:p>
        </p:txBody>
      </p:sp>
    </p:spTree>
    <p:extLst>
      <p:ext uri="{BB962C8B-B14F-4D97-AF65-F5344CB8AC3E}">
        <p14:creationId xmlns:p14="http://schemas.microsoft.com/office/powerpoint/2010/main" val="616086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ダイビングショップへの聞き取り調査では、つぎのようなことがわかりました。</a:t>
            </a:r>
            <a:endParaRPr kumimoji="1" lang="en-US" altLang="ja-JP" dirty="0"/>
          </a:p>
          <a:p>
            <a:endParaRPr kumimoji="1" lang="en-US" altLang="ja-JP" dirty="0"/>
          </a:p>
          <a:p>
            <a:r>
              <a:rPr kumimoji="1" lang="ja-JP" altLang="en-US" dirty="0"/>
              <a:t>・　まず、だれでも入りやすいビーチでサンゴのダメージが大きいということ。たとえば奄美大島北部であれば観光客に人気の用、用安のようなビーチです。</a:t>
            </a:r>
            <a:endParaRPr kumimoji="1" lang="en-US" altLang="ja-JP" dirty="0"/>
          </a:p>
          <a:p>
            <a:pPr marL="0" indent="0">
              <a:spcAft>
                <a:spcPts val="1200"/>
              </a:spcAft>
              <a:buFont typeface="Arial" panose="020B0604020202020204" pitchFamily="34" charset="0"/>
              <a:buNone/>
            </a:pPr>
            <a:r>
              <a:rPr lang="ja-JP" altLang="en-US" sz="1200" b="0" cap="none" spc="0" dirty="0">
                <a:ln w="0"/>
                <a:solidFill>
                  <a:schemeClr val="tx1"/>
                </a:solidFill>
                <a:effectLst>
                  <a:outerShdw blurRad="38100" dist="19050" dir="2700000" algn="tl" rotWithShape="0">
                    <a:schemeClr val="dk1">
                      <a:alpha val="40000"/>
                    </a:schemeClr>
                  </a:outerShdw>
                </a:effectLst>
              </a:rPr>
              <a:t>・　つぎに、初心者ダイバーには注意が必要。そのようなダイバーがお客さんにいるときはその場で注意する、明らかに初心者と分かった場合はそもそも浅場のサンゴには連れて行かないこともあるそうです。</a:t>
            </a:r>
            <a:endParaRPr lang="en-US" altLang="ja-JP" sz="1200" dirty="0">
              <a:ln w="0"/>
              <a:effectLst>
                <a:outerShdw blurRad="38100" dist="19050" dir="2700000" algn="tl" rotWithShape="0">
                  <a:schemeClr val="dk1">
                    <a:alpha val="40000"/>
                  </a:schemeClr>
                </a:outerShdw>
              </a:effectLst>
            </a:endParaRPr>
          </a:p>
          <a:p>
            <a:pPr marL="0" indent="0">
              <a:spcAft>
                <a:spcPts val="1200"/>
              </a:spcAft>
              <a:buFont typeface="Arial" panose="020B0604020202020204" pitchFamily="34" charset="0"/>
              <a:buNone/>
            </a:pPr>
            <a:r>
              <a:rPr lang="ja-JP" altLang="en-US" sz="1200" b="0" cap="none" spc="0" dirty="0">
                <a:ln w="0"/>
                <a:solidFill>
                  <a:schemeClr val="tx1"/>
                </a:solidFill>
                <a:effectLst>
                  <a:outerShdw blurRad="38100" dist="19050" dir="2700000" algn="tl" rotWithShape="0">
                    <a:schemeClr val="dk1">
                      <a:alpha val="40000"/>
                    </a:schemeClr>
                  </a:outerShdw>
                </a:effectLst>
              </a:rPr>
              <a:t>・　また、それ以前に、そもそもどれがサンゴかわかってない人が多く、島の人でも知らないのではないか、というお話などもありました。</a:t>
            </a:r>
            <a:endParaRPr lang="en-US" altLang="ja-JP" sz="1200" b="0" cap="none" spc="0" dirty="0">
              <a:ln w="0"/>
              <a:solidFill>
                <a:schemeClr val="tx1"/>
              </a:solidFill>
              <a:effectLst>
                <a:outerShdw blurRad="38100" dist="19050" dir="2700000" algn="tl" rotWithShape="0">
                  <a:schemeClr val="dk1">
                    <a:alpha val="40000"/>
                  </a:schemeClr>
                </a:outerShdw>
              </a:effectLst>
            </a:endParaRPr>
          </a:p>
          <a:p>
            <a:pPr marL="0" indent="0">
              <a:spcAft>
                <a:spcPts val="1200"/>
              </a:spcAft>
              <a:buFont typeface="Arial" panose="020B0604020202020204" pitchFamily="34" charset="0"/>
              <a:buNone/>
            </a:pPr>
            <a:endParaRPr kumimoji="1" lang="en-US" altLang="ja-JP" sz="1200" b="0" cap="none" spc="0" dirty="0">
              <a:ln w="0"/>
              <a:solidFill>
                <a:schemeClr val="tx1"/>
              </a:solidFill>
              <a:effectLst>
                <a:outerShdw blurRad="38100" dist="19050" dir="2700000" algn="tl" rotWithShape="0">
                  <a:schemeClr val="dk1">
                    <a:alpha val="40000"/>
                  </a:schemeClr>
                </a:outerShdw>
              </a:effectLst>
            </a:endParaRPr>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7</a:t>
            </a:fld>
            <a:endParaRPr kumimoji="1" lang="ja-JP" altLang="en-US"/>
          </a:p>
        </p:txBody>
      </p:sp>
    </p:spTree>
    <p:extLst>
      <p:ext uri="{BB962C8B-B14F-4D97-AF65-F5344CB8AC3E}">
        <p14:creationId xmlns:p14="http://schemas.microsoft.com/office/powerpoint/2010/main" val="2665033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spcAft>
                <a:spcPts val="1200"/>
              </a:spcAft>
              <a:buFont typeface="Arial" panose="020B0604020202020204" pitchFamily="34" charset="0"/>
              <a:buNone/>
            </a:pPr>
            <a:r>
              <a:rPr lang="ja-JP" altLang="en-US" sz="1200" b="0" cap="none" spc="0" dirty="0">
                <a:ln w="0"/>
                <a:solidFill>
                  <a:schemeClr val="tx1"/>
                </a:solidFill>
                <a:effectLst>
                  <a:outerShdw blurRad="38100" dist="19050" dir="2700000" algn="tl" rotWithShape="0">
                    <a:schemeClr val="dk1">
                      <a:alpha val="40000"/>
                    </a:schemeClr>
                  </a:outerShdw>
                </a:effectLst>
              </a:rPr>
              <a:t>また、踏み付けのようにヒトによる物理的な破壊以外にも、サンゴにダメージを与える要因がいくつかあります。</a:t>
            </a:r>
            <a:endParaRPr lang="en-US" altLang="ja-JP" sz="1200" b="0" cap="none" spc="0" dirty="0">
              <a:ln w="0"/>
              <a:solidFill>
                <a:schemeClr val="tx1"/>
              </a:solidFill>
              <a:effectLst>
                <a:outerShdw blurRad="38100" dist="19050" dir="2700000" algn="tl" rotWithShape="0">
                  <a:schemeClr val="dk1">
                    <a:alpha val="40000"/>
                  </a:schemeClr>
                </a:outerShdw>
              </a:effectLst>
            </a:endParaRPr>
          </a:p>
          <a:p>
            <a:pPr marL="0" indent="0">
              <a:spcAft>
                <a:spcPts val="1200"/>
              </a:spcAft>
              <a:buFont typeface="Arial" panose="020B0604020202020204" pitchFamily="34" charset="0"/>
              <a:buNone/>
            </a:pPr>
            <a:endParaRPr lang="en-US" altLang="ja-JP" sz="1200" b="0" cap="none" spc="0" dirty="0">
              <a:ln w="0"/>
              <a:solidFill>
                <a:schemeClr val="tx1"/>
              </a:solidFill>
              <a:effectLst>
                <a:outerShdw blurRad="38100" dist="19050" dir="2700000" algn="tl" rotWithShape="0">
                  <a:schemeClr val="dk1">
                    <a:alpha val="40000"/>
                  </a:schemeClr>
                </a:outerShdw>
              </a:effectLst>
            </a:endParaRPr>
          </a:p>
          <a:p>
            <a:pPr marL="0" indent="0">
              <a:spcAft>
                <a:spcPts val="1200"/>
              </a:spcAft>
              <a:buFont typeface="Arial" panose="020B0604020202020204" pitchFamily="34" charset="0"/>
              <a:buNone/>
            </a:pPr>
            <a:r>
              <a:rPr lang="ja-JP" altLang="en-US" sz="1200" b="0" cap="none" spc="0" dirty="0">
                <a:ln w="0"/>
                <a:solidFill>
                  <a:schemeClr val="tx1"/>
                </a:solidFill>
                <a:effectLst>
                  <a:outerShdw blurRad="38100" dist="19050" dir="2700000" algn="tl" rotWithShape="0">
                    <a:schemeClr val="dk1">
                      <a:alpha val="40000"/>
                    </a:schemeClr>
                  </a:outerShdw>
                </a:effectLst>
              </a:rPr>
              <a:t>まずは赤土の流出です。</a:t>
            </a:r>
            <a:endParaRPr lang="en-US" altLang="ja-JP" sz="1200" b="0" cap="none" spc="0" dirty="0">
              <a:ln w="0"/>
              <a:solidFill>
                <a:schemeClr val="tx1"/>
              </a:solidFill>
              <a:effectLst>
                <a:outerShdw blurRad="38100" dist="19050" dir="2700000" algn="tl" rotWithShape="0">
                  <a:schemeClr val="dk1">
                    <a:alpha val="40000"/>
                  </a:schemeClr>
                </a:outerShdw>
              </a:effectLst>
            </a:endParaRPr>
          </a:p>
          <a:p>
            <a:pPr marL="0" indent="0">
              <a:spcAft>
                <a:spcPts val="1200"/>
              </a:spcAft>
              <a:buFont typeface="Arial" panose="020B0604020202020204" pitchFamily="34" charset="0"/>
              <a:buNone/>
            </a:pPr>
            <a:r>
              <a:rPr kumimoji="1" lang="ja-JP" altLang="en-US" sz="1200" b="0" i="0" kern="1200" dirty="0">
                <a:solidFill>
                  <a:schemeClr val="tx1"/>
                </a:solidFill>
                <a:effectLst/>
                <a:latin typeface="+mn-lt"/>
                <a:ea typeface="+mn-ea"/>
                <a:cs typeface="+mn-cs"/>
              </a:rPr>
              <a:t>海に赤土が流れ込むと</a:t>
            </a:r>
            <a:r>
              <a:rPr lang="ja-JP" altLang="en-US" sz="1200" b="0" cap="none" spc="0" dirty="0">
                <a:ln w="0"/>
                <a:solidFill>
                  <a:schemeClr val="tx1"/>
                </a:solidFill>
                <a:effectLst>
                  <a:outerShdw blurRad="38100" dist="19050" dir="2700000" algn="tl" rotWithShape="0">
                    <a:schemeClr val="dk1">
                      <a:alpha val="40000"/>
                    </a:schemeClr>
                  </a:outerShdw>
                </a:effectLst>
              </a:rPr>
              <a:t>日光がさえぎられ、サンゴは体内に共生している</a:t>
            </a:r>
            <a:r>
              <a:rPr kumimoji="1" lang="ja-JP" altLang="en-US" sz="1200" b="0" kern="1200" cap="none" spc="0" dirty="0">
                <a:ln w="0"/>
                <a:solidFill>
                  <a:schemeClr val="tx1"/>
                </a:solidFill>
                <a:effectLst/>
                <a:latin typeface="+mn-lt"/>
                <a:ea typeface="+mn-ea"/>
                <a:cs typeface="+mn-cs"/>
              </a:rPr>
              <a:t>藻類（そうるい）</a:t>
            </a:r>
            <a:r>
              <a:rPr lang="ja-JP" altLang="en-US" sz="1200" b="0" cap="none" spc="0" dirty="0">
                <a:ln w="0"/>
                <a:solidFill>
                  <a:schemeClr val="tx1"/>
                </a:solidFill>
                <a:effectLst>
                  <a:outerShdw blurRad="38100" dist="19050" dir="2700000" algn="tl" rotWithShape="0">
                    <a:schemeClr val="dk1">
                      <a:alpha val="40000"/>
                    </a:schemeClr>
                  </a:outerShdw>
                </a:effectLst>
              </a:rPr>
              <a:t>による光合成ができなくなることで栄養不足になり、白化し，最終的には死んでしまいます。</a:t>
            </a:r>
            <a:endParaRPr lang="en-US" altLang="ja-JP" sz="1200" b="0" cap="none" spc="0" dirty="0">
              <a:ln w="0"/>
              <a:solidFill>
                <a:schemeClr val="tx1"/>
              </a:solidFill>
              <a:effectLst>
                <a:outerShdw blurRad="38100" dist="19050" dir="2700000" algn="tl" rotWithShape="0">
                  <a:schemeClr val="dk1">
                    <a:alpha val="40000"/>
                  </a:schemeClr>
                </a:outerShdw>
              </a:effectLst>
            </a:endParaRPr>
          </a:p>
          <a:p>
            <a:pPr marL="0" indent="0">
              <a:spcAft>
                <a:spcPts val="1200"/>
              </a:spcAft>
              <a:buFont typeface="Arial" panose="020B0604020202020204" pitchFamily="34" charset="0"/>
              <a:buNone/>
            </a:pPr>
            <a:r>
              <a:rPr kumimoji="1" lang="ja-JP" altLang="en-US" sz="1200" b="0" i="0" kern="1200" dirty="0">
                <a:solidFill>
                  <a:schemeClr val="tx1"/>
                </a:solidFill>
                <a:effectLst/>
                <a:latin typeface="+mn-lt"/>
                <a:ea typeface="+mn-ea"/>
                <a:cs typeface="+mn-cs"/>
              </a:rPr>
              <a:t>また、サンゴの上に赤土が直接積もることによってサンゴが呼吸できなくなり、そのまま窒息死してしまうケースもあります。</a:t>
            </a:r>
            <a:endParaRPr kumimoji="1" lang="en-US" altLang="ja-JP" sz="1200" b="0" i="0" kern="1200" dirty="0">
              <a:solidFill>
                <a:schemeClr val="tx1"/>
              </a:solidFill>
              <a:effectLst/>
              <a:latin typeface="+mn-lt"/>
              <a:ea typeface="+mn-ea"/>
              <a:cs typeface="+mn-cs"/>
            </a:endParaRPr>
          </a:p>
          <a:p>
            <a:pPr marL="0" indent="0">
              <a:spcAft>
                <a:spcPts val="1200"/>
              </a:spcAft>
              <a:buFont typeface="Arial" panose="020B0604020202020204" pitchFamily="34" charset="0"/>
              <a:buNone/>
            </a:pPr>
            <a:endParaRPr lang="en-US" altLang="ja-JP" sz="1200" b="0" cap="none" spc="0" dirty="0">
              <a:ln w="0"/>
              <a:solidFill>
                <a:schemeClr val="tx1"/>
              </a:solidFill>
              <a:effectLst>
                <a:outerShdw blurRad="38100" dist="19050" dir="2700000" algn="tl" rotWithShape="0">
                  <a:schemeClr val="dk1">
                    <a:alpha val="40000"/>
                  </a:schemeClr>
                </a:outerShdw>
              </a:effectLst>
            </a:endParaRPr>
          </a:p>
          <a:p>
            <a:pPr marL="0" indent="0">
              <a:spcAft>
                <a:spcPts val="1200"/>
              </a:spcAft>
              <a:buFont typeface="Arial" panose="020B0604020202020204" pitchFamily="34" charset="0"/>
              <a:buNone/>
            </a:pPr>
            <a:r>
              <a:rPr lang="ja-JP" altLang="en-US" sz="1200" b="0" cap="none" spc="0" dirty="0">
                <a:ln w="0"/>
                <a:solidFill>
                  <a:schemeClr val="tx1"/>
                </a:solidFill>
                <a:effectLst>
                  <a:outerShdw blurRad="38100" dist="19050" dir="2700000" algn="tl" rotWithShape="0">
                    <a:schemeClr val="dk1">
                      <a:alpha val="40000"/>
                    </a:schemeClr>
                  </a:outerShdw>
                </a:effectLst>
              </a:rPr>
              <a:t>次に海水温の上昇。</a:t>
            </a:r>
            <a:endParaRPr lang="en-US" altLang="ja-JP" sz="1200" b="0" cap="none" spc="0" dirty="0">
              <a:ln w="0"/>
              <a:solidFill>
                <a:schemeClr val="tx1"/>
              </a:solidFill>
              <a:effectLst>
                <a:outerShdw blurRad="38100" dist="19050" dir="2700000" algn="tl" rotWithShape="0">
                  <a:schemeClr val="dk1">
                    <a:alpha val="40000"/>
                  </a:schemeClr>
                </a:outerShdw>
              </a:effectLst>
            </a:endParaRPr>
          </a:p>
          <a:p>
            <a:pPr marL="0" indent="0">
              <a:spcAft>
                <a:spcPts val="1200"/>
              </a:spcAft>
              <a:buFont typeface="Arial" panose="020B0604020202020204" pitchFamily="34" charset="0"/>
              <a:buNone/>
            </a:pPr>
            <a:r>
              <a:rPr lang="ja-JP" altLang="en-US" sz="1200" b="0" cap="none" spc="0" dirty="0">
                <a:ln w="0"/>
                <a:solidFill>
                  <a:schemeClr val="tx1"/>
                </a:solidFill>
                <a:effectLst>
                  <a:outerShdw blurRad="38100" dist="19050" dir="2700000" algn="tl" rotWithShape="0">
                    <a:schemeClr val="dk1">
                      <a:alpha val="40000"/>
                    </a:schemeClr>
                  </a:outerShdw>
                </a:effectLst>
              </a:rPr>
              <a:t>夏場，海水温が</a:t>
            </a:r>
            <a:r>
              <a:rPr lang="en-US" altLang="ja-JP" sz="1200" b="0" cap="none" spc="0" dirty="0">
                <a:ln w="0"/>
                <a:solidFill>
                  <a:schemeClr val="tx1"/>
                </a:solidFill>
                <a:effectLst>
                  <a:outerShdw blurRad="38100" dist="19050" dir="2700000" algn="tl" rotWithShape="0">
                    <a:schemeClr val="dk1">
                      <a:alpha val="40000"/>
                    </a:schemeClr>
                  </a:outerShdw>
                </a:effectLst>
              </a:rPr>
              <a:t>30</a:t>
            </a:r>
            <a:r>
              <a:rPr lang="ja-JP" altLang="en-US" sz="1200" b="0" cap="none" spc="0" dirty="0">
                <a:ln w="0"/>
                <a:solidFill>
                  <a:schemeClr val="tx1"/>
                </a:solidFill>
                <a:effectLst>
                  <a:outerShdw blurRad="38100" dist="19050" dir="2700000" algn="tl" rotWithShape="0">
                    <a:schemeClr val="dk1">
                      <a:alpha val="40000"/>
                    </a:schemeClr>
                  </a:outerShdw>
                </a:effectLst>
              </a:rPr>
              <a:t>℃以上と高い状態が続くと白化します。真ん中の写真は昨年の夏のものです。近年，夏が来るたびに海水温が高い状態が長く続き、真ん中の写真のような大規模なサンゴの白化が問題になっています。</a:t>
            </a:r>
            <a:endParaRPr lang="en-US" altLang="ja-JP" sz="1200" b="0" cap="none" spc="0" dirty="0">
              <a:ln w="0"/>
              <a:solidFill>
                <a:schemeClr val="tx1"/>
              </a:solidFill>
              <a:effectLst>
                <a:outerShdw blurRad="38100" dist="19050" dir="2700000" algn="tl" rotWithShape="0">
                  <a:schemeClr val="dk1">
                    <a:alpha val="40000"/>
                  </a:schemeClr>
                </a:outerShdw>
              </a:effectLst>
            </a:endParaRPr>
          </a:p>
          <a:p>
            <a:pPr marL="0" indent="0">
              <a:spcAft>
                <a:spcPts val="1200"/>
              </a:spcAft>
              <a:buFont typeface="Arial" panose="020B0604020202020204" pitchFamily="34" charset="0"/>
              <a:buNone/>
            </a:pPr>
            <a:endParaRPr lang="en-US" altLang="ja-JP" sz="1200" b="0" cap="none" spc="0" dirty="0">
              <a:ln w="0"/>
              <a:solidFill>
                <a:schemeClr val="tx1"/>
              </a:solidFill>
              <a:effectLst>
                <a:outerShdw blurRad="38100" dist="19050" dir="2700000" algn="tl" rotWithShape="0">
                  <a:schemeClr val="dk1">
                    <a:alpha val="40000"/>
                  </a:schemeClr>
                </a:outerShdw>
              </a:effectLst>
            </a:endParaRPr>
          </a:p>
          <a:p>
            <a:pPr marL="0" indent="0">
              <a:spcAft>
                <a:spcPts val="1200"/>
              </a:spcAft>
              <a:buFont typeface="Arial" panose="020B0604020202020204" pitchFamily="34" charset="0"/>
              <a:buNone/>
            </a:pPr>
            <a:r>
              <a:rPr kumimoji="1" lang="ja-JP" altLang="en-US" sz="1200" b="0" cap="none" spc="0" dirty="0">
                <a:ln w="0"/>
                <a:solidFill>
                  <a:schemeClr val="tx1"/>
                </a:solidFill>
                <a:effectLst>
                  <a:outerShdw blurRad="38100" dist="19050" dir="2700000" algn="tl" rotWithShape="0">
                    <a:schemeClr val="dk1">
                      <a:alpha val="40000"/>
                    </a:schemeClr>
                  </a:outerShdw>
                </a:effectLst>
              </a:rPr>
              <a:t>また，オニヒトデやレイシガイなどサンゴを好んで食べる生き物による捕食もあります。</a:t>
            </a:r>
            <a:endParaRPr kumimoji="1" lang="en-US" altLang="ja-JP" sz="1200" b="0" cap="none" spc="0" dirty="0">
              <a:ln w="0"/>
              <a:solidFill>
                <a:schemeClr val="tx1"/>
              </a:solidFill>
              <a:effectLst>
                <a:outerShdw blurRad="38100" dist="19050" dir="2700000" algn="tl" rotWithShape="0">
                  <a:schemeClr val="dk1">
                    <a:alpha val="40000"/>
                  </a:schemeClr>
                </a:outerShdw>
              </a:effectLst>
            </a:endParaRPr>
          </a:p>
          <a:p>
            <a:pPr marL="0" indent="0">
              <a:spcAft>
                <a:spcPts val="1200"/>
              </a:spcAft>
              <a:buFont typeface="Arial" panose="020B0604020202020204" pitchFamily="34" charset="0"/>
              <a:buNone/>
            </a:pPr>
            <a:r>
              <a:rPr kumimoji="1" lang="ja-JP" altLang="en-US" sz="1200" b="0" cap="none" spc="0" dirty="0">
                <a:ln w="0"/>
                <a:solidFill>
                  <a:schemeClr val="tx1"/>
                </a:solidFill>
                <a:effectLst>
                  <a:outerShdw blurRad="38100" dist="19050" dir="2700000" algn="tl" rotWithShape="0">
                    <a:schemeClr val="dk1">
                      <a:alpha val="40000"/>
                    </a:schemeClr>
                  </a:outerShdw>
                </a:effectLst>
              </a:rPr>
              <a:t>奄美では一時期，オニヒトデの捕食による被害が深刻化した時期があったものの，地元のダイビングガイドや漁業関係者による駆除作業の効果もあって，近年オニヒトデによる食害は落ち着いているそうです。</a:t>
            </a:r>
            <a:endParaRPr kumimoji="1" lang="en-US" altLang="ja-JP" sz="1200" b="0" cap="none" spc="0" dirty="0">
              <a:ln w="0"/>
              <a:solidFill>
                <a:schemeClr val="tx1"/>
              </a:solidFill>
              <a:effectLst>
                <a:outerShdw blurRad="38100" dist="19050" dir="2700000" algn="tl" rotWithShape="0">
                  <a:schemeClr val="dk1">
                    <a:alpha val="40000"/>
                  </a:schemeClr>
                </a:outerShdw>
              </a:effectLst>
            </a:endParaRPr>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8</a:t>
            </a:fld>
            <a:endParaRPr kumimoji="1" lang="ja-JP" altLang="en-US"/>
          </a:p>
        </p:txBody>
      </p:sp>
    </p:spTree>
    <p:extLst>
      <p:ext uri="{BB962C8B-B14F-4D97-AF65-F5344CB8AC3E}">
        <p14:creationId xmlns:p14="http://schemas.microsoft.com/office/powerpoint/2010/main" val="2099418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つぎに，２番目の調査方法です。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同じ年の年末、今度は実際に海に潜ってサンゴの状態をみにいくことにしました。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場所は笠利町最北端近くの用海岸。浅いところで高確率でウミガメに会えることから海水浴客やシュノーケリングのツアーで訪れる人が増えているビーチです。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2301358C-BEF3-4705-8758-48FC8A69D01B}" type="slidenum">
              <a:rPr kumimoji="1" lang="ja-JP" altLang="en-US" smtClean="0"/>
              <a:t>9</a:t>
            </a:fld>
            <a:endParaRPr kumimoji="1" lang="ja-JP" altLang="en-US"/>
          </a:p>
        </p:txBody>
      </p:sp>
    </p:spTree>
    <p:extLst>
      <p:ext uri="{BB962C8B-B14F-4D97-AF65-F5344CB8AC3E}">
        <p14:creationId xmlns:p14="http://schemas.microsoft.com/office/powerpoint/2010/main" val="3697843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956CD2-C0E5-471D-B7D1-39163A669F7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1D0CBF4-4FD2-45E8-A505-395629A50B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48D7432-ADDD-4CB2-B036-E192E717FAA1}"/>
              </a:ext>
            </a:extLst>
          </p:cNvPr>
          <p:cNvSpPr>
            <a:spLocks noGrp="1"/>
          </p:cNvSpPr>
          <p:nvPr>
            <p:ph type="dt" sz="half" idx="10"/>
          </p:nvPr>
        </p:nvSpPr>
        <p:spPr/>
        <p:txBody>
          <a:bodyPr/>
          <a:lstStyle/>
          <a:p>
            <a:fld id="{BF933CCD-CCCB-4678-AFBF-D462A65A5F18}" type="datetimeFigureOut">
              <a:rPr kumimoji="1" lang="ja-JP" altLang="en-US" smtClean="0"/>
              <a:t>2023/8/3</a:t>
            </a:fld>
            <a:endParaRPr kumimoji="1" lang="ja-JP" altLang="en-US"/>
          </a:p>
        </p:txBody>
      </p:sp>
      <p:sp>
        <p:nvSpPr>
          <p:cNvPr id="5" name="フッター プレースホルダー 4">
            <a:extLst>
              <a:ext uri="{FF2B5EF4-FFF2-40B4-BE49-F238E27FC236}">
                <a16:creationId xmlns:a16="http://schemas.microsoft.com/office/drawing/2014/main" id="{8F39697E-0B8F-4468-8E38-EE0BE2362DF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F01D948-B765-4F77-833F-03EFCB895846}"/>
              </a:ext>
            </a:extLst>
          </p:cNvPr>
          <p:cNvSpPr>
            <a:spLocks noGrp="1"/>
          </p:cNvSpPr>
          <p:nvPr>
            <p:ph type="sldNum" sz="quarter" idx="12"/>
          </p:nvPr>
        </p:nvSpPr>
        <p:spPr/>
        <p:txBody>
          <a:bodyPr/>
          <a:lstStyle/>
          <a:p>
            <a:fld id="{EB96CA1B-2115-40F6-903B-DD8733607328}" type="slidenum">
              <a:rPr kumimoji="1" lang="ja-JP" altLang="en-US" smtClean="0"/>
              <a:t>‹#›</a:t>
            </a:fld>
            <a:endParaRPr kumimoji="1" lang="ja-JP" altLang="en-US"/>
          </a:p>
        </p:txBody>
      </p:sp>
    </p:spTree>
    <p:extLst>
      <p:ext uri="{BB962C8B-B14F-4D97-AF65-F5344CB8AC3E}">
        <p14:creationId xmlns:p14="http://schemas.microsoft.com/office/powerpoint/2010/main" val="1771821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5E71F0-6D56-4157-AB1F-180B7AB4A16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DDFE20B-4B22-47C2-898C-C9C872F499C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B0AEC2A-60B9-460D-95C5-B94A98866B70}"/>
              </a:ext>
            </a:extLst>
          </p:cNvPr>
          <p:cNvSpPr>
            <a:spLocks noGrp="1"/>
          </p:cNvSpPr>
          <p:nvPr>
            <p:ph type="dt" sz="half" idx="10"/>
          </p:nvPr>
        </p:nvSpPr>
        <p:spPr/>
        <p:txBody>
          <a:bodyPr/>
          <a:lstStyle/>
          <a:p>
            <a:fld id="{BF933CCD-CCCB-4678-AFBF-D462A65A5F18}" type="datetimeFigureOut">
              <a:rPr kumimoji="1" lang="ja-JP" altLang="en-US" smtClean="0"/>
              <a:t>2023/8/3</a:t>
            </a:fld>
            <a:endParaRPr kumimoji="1" lang="ja-JP" altLang="en-US"/>
          </a:p>
        </p:txBody>
      </p:sp>
      <p:sp>
        <p:nvSpPr>
          <p:cNvPr id="5" name="フッター プレースホルダー 4">
            <a:extLst>
              <a:ext uri="{FF2B5EF4-FFF2-40B4-BE49-F238E27FC236}">
                <a16:creationId xmlns:a16="http://schemas.microsoft.com/office/drawing/2014/main" id="{251A68CD-F5DF-4691-9D97-917372D4E4F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9E63148-25A8-4A80-9B08-323CD79C0105}"/>
              </a:ext>
            </a:extLst>
          </p:cNvPr>
          <p:cNvSpPr>
            <a:spLocks noGrp="1"/>
          </p:cNvSpPr>
          <p:nvPr>
            <p:ph type="sldNum" sz="quarter" idx="12"/>
          </p:nvPr>
        </p:nvSpPr>
        <p:spPr/>
        <p:txBody>
          <a:bodyPr/>
          <a:lstStyle/>
          <a:p>
            <a:fld id="{EB96CA1B-2115-40F6-903B-DD8733607328}" type="slidenum">
              <a:rPr kumimoji="1" lang="ja-JP" altLang="en-US" smtClean="0"/>
              <a:t>‹#›</a:t>
            </a:fld>
            <a:endParaRPr kumimoji="1" lang="ja-JP" altLang="en-US"/>
          </a:p>
        </p:txBody>
      </p:sp>
    </p:spTree>
    <p:extLst>
      <p:ext uri="{BB962C8B-B14F-4D97-AF65-F5344CB8AC3E}">
        <p14:creationId xmlns:p14="http://schemas.microsoft.com/office/powerpoint/2010/main" val="1462818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F69733B-821B-435A-B75B-3FF1416251E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D2A8FDF-5CD5-400D-94E8-9362FBA1EAC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CE10A70-EF47-4FAC-80D6-C533C1686CC4}"/>
              </a:ext>
            </a:extLst>
          </p:cNvPr>
          <p:cNvSpPr>
            <a:spLocks noGrp="1"/>
          </p:cNvSpPr>
          <p:nvPr>
            <p:ph type="dt" sz="half" idx="10"/>
          </p:nvPr>
        </p:nvSpPr>
        <p:spPr/>
        <p:txBody>
          <a:bodyPr/>
          <a:lstStyle/>
          <a:p>
            <a:fld id="{BF933CCD-CCCB-4678-AFBF-D462A65A5F18}" type="datetimeFigureOut">
              <a:rPr kumimoji="1" lang="ja-JP" altLang="en-US" smtClean="0"/>
              <a:t>2023/8/3</a:t>
            </a:fld>
            <a:endParaRPr kumimoji="1" lang="ja-JP" altLang="en-US"/>
          </a:p>
        </p:txBody>
      </p:sp>
      <p:sp>
        <p:nvSpPr>
          <p:cNvPr id="5" name="フッター プレースホルダー 4">
            <a:extLst>
              <a:ext uri="{FF2B5EF4-FFF2-40B4-BE49-F238E27FC236}">
                <a16:creationId xmlns:a16="http://schemas.microsoft.com/office/drawing/2014/main" id="{5A8A0268-4D33-481F-93CB-5400582C081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3ECCB20-6B60-48B7-86BA-6C8162E22C2D}"/>
              </a:ext>
            </a:extLst>
          </p:cNvPr>
          <p:cNvSpPr>
            <a:spLocks noGrp="1"/>
          </p:cNvSpPr>
          <p:nvPr>
            <p:ph type="sldNum" sz="quarter" idx="12"/>
          </p:nvPr>
        </p:nvSpPr>
        <p:spPr/>
        <p:txBody>
          <a:bodyPr/>
          <a:lstStyle/>
          <a:p>
            <a:fld id="{EB96CA1B-2115-40F6-903B-DD8733607328}" type="slidenum">
              <a:rPr kumimoji="1" lang="ja-JP" altLang="en-US" smtClean="0"/>
              <a:t>‹#›</a:t>
            </a:fld>
            <a:endParaRPr kumimoji="1" lang="ja-JP" altLang="en-US"/>
          </a:p>
        </p:txBody>
      </p:sp>
    </p:spTree>
    <p:extLst>
      <p:ext uri="{BB962C8B-B14F-4D97-AF65-F5344CB8AC3E}">
        <p14:creationId xmlns:p14="http://schemas.microsoft.com/office/powerpoint/2010/main" val="427115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0A4340-4AAB-41A7-BD63-725E7BD97FE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15F9176-73C3-4760-85B8-AB61719D5B5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001623-E614-4B11-BB24-10D08C15576C}"/>
              </a:ext>
            </a:extLst>
          </p:cNvPr>
          <p:cNvSpPr>
            <a:spLocks noGrp="1"/>
          </p:cNvSpPr>
          <p:nvPr>
            <p:ph type="dt" sz="half" idx="10"/>
          </p:nvPr>
        </p:nvSpPr>
        <p:spPr/>
        <p:txBody>
          <a:bodyPr/>
          <a:lstStyle/>
          <a:p>
            <a:fld id="{BF933CCD-CCCB-4678-AFBF-D462A65A5F18}" type="datetimeFigureOut">
              <a:rPr kumimoji="1" lang="ja-JP" altLang="en-US" smtClean="0"/>
              <a:t>2023/8/3</a:t>
            </a:fld>
            <a:endParaRPr kumimoji="1" lang="ja-JP" altLang="en-US"/>
          </a:p>
        </p:txBody>
      </p:sp>
      <p:sp>
        <p:nvSpPr>
          <p:cNvPr id="5" name="フッター プレースホルダー 4">
            <a:extLst>
              <a:ext uri="{FF2B5EF4-FFF2-40B4-BE49-F238E27FC236}">
                <a16:creationId xmlns:a16="http://schemas.microsoft.com/office/drawing/2014/main" id="{ACED6371-A01A-42C4-9014-97EE5D4A1A9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4203A12-F7B2-4585-915F-F9F42A9CD375}"/>
              </a:ext>
            </a:extLst>
          </p:cNvPr>
          <p:cNvSpPr>
            <a:spLocks noGrp="1"/>
          </p:cNvSpPr>
          <p:nvPr>
            <p:ph type="sldNum" sz="quarter" idx="12"/>
          </p:nvPr>
        </p:nvSpPr>
        <p:spPr/>
        <p:txBody>
          <a:bodyPr/>
          <a:lstStyle/>
          <a:p>
            <a:fld id="{EB96CA1B-2115-40F6-903B-DD8733607328}" type="slidenum">
              <a:rPr kumimoji="1" lang="ja-JP" altLang="en-US" smtClean="0"/>
              <a:t>‹#›</a:t>
            </a:fld>
            <a:endParaRPr kumimoji="1" lang="ja-JP" altLang="en-US"/>
          </a:p>
        </p:txBody>
      </p:sp>
    </p:spTree>
    <p:extLst>
      <p:ext uri="{BB962C8B-B14F-4D97-AF65-F5344CB8AC3E}">
        <p14:creationId xmlns:p14="http://schemas.microsoft.com/office/powerpoint/2010/main" val="67110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74DC6F-7BE3-4673-8393-15C5159D08D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DE8694A-17F1-44B3-A5F0-1A9ACC04D0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34BBED8-2CC3-4920-9E56-9153105531F8}"/>
              </a:ext>
            </a:extLst>
          </p:cNvPr>
          <p:cNvSpPr>
            <a:spLocks noGrp="1"/>
          </p:cNvSpPr>
          <p:nvPr>
            <p:ph type="dt" sz="half" idx="10"/>
          </p:nvPr>
        </p:nvSpPr>
        <p:spPr/>
        <p:txBody>
          <a:bodyPr/>
          <a:lstStyle/>
          <a:p>
            <a:fld id="{BF933CCD-CCCB-4678-AFBF-D462A65A5F18}" type="datetimeFigureOut">
              <a:rPr kumimoji="1" lang="ja-JP" altLang="en-US" smtClean="0"/>
              <a:t>2023/8/3</a:t>
            </a:fld>
            <a:endParaRPr kumimoji="1" lang="ja-JP" altLang="en-US"/>
          </a:p>
        </p:txBody>
      </p:sp>
      <p:sp>
        <p:nvSpPr>
          <p:cNvPr id="5" name="フッター プレースホルダー 4">
            <a:extLst>
              <a:ext uri="{FF2B5EF4-FFF2-40B4-BE49-F238E27FC236}">
                <a16:creationId xmlns:a16="http://schemas.microsoft.com/office/drawing/2014/main" id="{0BF61105-F6EF-44AA-805D-A6913058F7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DFB2271-D4E4-4B31-9C83-51483D8C3597}"/>
              </a:ext>
            </a:extLst>
          </p:cNvPr>
          <p:cNvSpPr>
            <a:spLocks noGrp="1"/>
          </p:cNvSpPr>
          <p:nvPr>
            <p:ph type="sldNum" sz="quarter" idx="12"/>
          </p:nvPr>
        </p:nvSpPr>
        <p:spPr/>
        <p:txBody>
          <a:bodyPr/>
          <a:lstStyle/>
          <a:p>
            <a:fld id="{EB96CA1B-2115-40F6-903B-DD8733607328}" type="slidenum">
              <a:rPr kumimoji="1" lang="ja-JP" altLang="en-US" smtClean="0"/>
              <a:t>‹#›</a:t>
            </a:fld>
            <a:endParaRPr kumimoji="1" lang="ja-JP" altLang="en-US"/>
          </a:p>
        </p:txBody>
      </p:sp>
    </p:spTree>
    <p:extLst>
      <p:ext uri="{BB962C8B-B14F-4D97-AF65-F5344CB8AC3E}">
        <p14:creationId xmlns:p14="http://schemas.microsoft.com/office/powerpoint/2010/main" val="326400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15AF97-E374-4BFF-9782-D882AAFE9D6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D8385ED-08F5-413B-979C-40BA9802EBC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C58E618-A38C-4617-8CDE-850AE58712E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F5C125E-92D9-4861-873A-A2EF8804FE68}"/>
              </a:ext>
            </a:extLst>
          </p:cNvPr>
          <p:cNvSpPr>
            <a:spLocks noGrp="1"/>
          </p:cNvSpPr>
          <p:nvPr>
            <p:ph type="dt" sz="half" idx="10"/>
          </p:nvPr>
        </p:nvSpPr>
        <p:spPr/>
        <p:txBody>
          <a:bodyPr/>
          <a:lstStyle/>
          <a:p>
            <a:fld id="{BF933CCD-CCCB-4678-AFBF-D462A65A5F18}" type="datetimeFigureOut">
              <a:rPr kumimoji="1" lang="ja-JP" altLang="en-US" smtClean="0"/>
              <a:t>2023/8/3</a:t>
            </a:fld>
            <a:endParaRPr kumimoji="1" lang="ja-JP" altLang="en-US"/>
          </a:p>
        </p:txBody>
      </p:sp>
      <p:sp>
        <p:nvSpPr>
          <p:cNvPr id="6" name="フッター プレースホルダー 5">
            <a:extLst>
              <a:ext uri="{FF2B5EF4-FFF2-40B4-BE49-F238E27FC236}">
                <a16:creationId xmlns:a16="http://schemas.microsoft.com/office/drawing/2014/main" id="{E0A88E53-6FB7-45D3-86BB-2CEA3200F6C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AB6222B-B5F2-430A-854E-12BC13954D81}"/>
              </a:ext>
            </a:extLst>
          </p:cNvPr>
          <p:cNvSpPr>
            <a:spLocks noGrp="1"/>
          </p:cNvSpPr>
          <p:nvPr>
            <p:ph type="sldNum" sz="quarter" idx="12"/>
          </p:nvPr>
        </p:nvSpPr>
        <p:spPr/>
        <p:txBody>
          <a:bodyPr/>
          <a:lstStyle/>
          <a:p>
            <a:fld id="{EB96CA1B-2115-40F6-903B-DD8733607328}" type="slidenum">
              <a:rPr kumimoji="1" lang="ja-JP" altLang="en-US" smtClean="0"/>
              <a:t>‹#›</a:t>
            </a:fld>
            <a:endParaRPr kumimoji="1" lang="ja-JP" altLang="en-US"/>
          </a:p>
        </p:txBody>
      </p:sp>
    </p:spTree>
    <p:extLst>
      <p:ext uri="{BB962C8B-B14F-4D97-AF65-F5344CB8AC3E}">
        <p14:creationId xmlns:p14="http://schemas.microsoft.com/office/powerpoint/2010/main" val="2958052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3C59B7-1AD4-444D-A4D9-54585A1B635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8ACCDC3-B822-4927-AA85-45E0C62489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22F3FBB-270A-4F46-AA9D-6DE5F5CB2AF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530977E-2148-4F51-B24C-8323F86673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B216614-3C36-4977-BF52-715244F4995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2FB34DB-C512-4989-B480-14A50B07121D}"/>
              </a:ext>
            </a:extLst>
          </p:cNvPr>
          <p:cNvSpPr>
            <a:spLocks noGrp="1"/>
          </p:cNvSpPr>
          <p:nvPr>
            <p:ph type="dt" sz="half" idx="10"/>
          </p:nvPr>
        </p:nvSpPr>
        <p:spPr/>
        <p:txBody>
          <a:bodyPr/>
          <a:lstStyle/>
          <a:p>
            <a:fld id="{BF933CCD-CCCB-4678-AFBF-D462A65A5F18}" type="datetimeFigureOut">
              <a:rPr kumimoji="1" lang="ja-JP" altLang="en-US" smtClean="0"/>
              <a:t>2023/8/3</a:t>
            </a:fld>
            <a:endParaRPr kumimoji="1" lang="ja-JP" altLang="en-US"/>
          </a:p>
        </p:txBody>
      </p:sp>
      <p:sp>
        <p:nvSpPr>
          <p:cNvPr id="8" name="フッター プレースホルダー 7">
            <a:extLst>
              <a:ext uri="{FF2B5EF4-FFF2-40B4-BE49-F238E27FC236}">
                <a16:creationId xmlns:a16="http://schemas.microsoft.com/office/drawing/2014/main" id="{0AF46698-86E6-45EB-A739-B394EA67E48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C761EB8-524C-4057-8E00-D951D9D7C830}"/>
              </a:ext>
            </a:extLst>
          </p:cNvPr>
          <p:cNvSpPr>
            <a:spLocks noGrp="1"/>
          </p:cNvSpPr>
          <p:nvPr>
            <p:ph type="sldNum" sz="quarter" idx="12"/>
          </p:nvPr>
        </p:nvSpPr>
        <p:spPr/>
        <p:txBody>
          <a:bodyPr/>
          <a:lstStyle/>
          <a:p>
            <a:fld id="{EB96CA1B-2115-40F6-903B-DD8733607328}" type="slidenum">
              <a:rPr kumimoji="1" lang="ja-JP" altLang="en-US" smtClean="0"/>
              <a:t>‹#›</a:t>
            </a:fld>
            <a:endParaRPr kumimoji="1" lang="ja-JP" altLang="en-US"/>
          </a:p>
        </p:txBody>
      </p:sp>
    </p:spTree>
    <p:extLst>
      <p:ext uri="{BB962C8B-B14F-4D97-AF65-F5344CB8AC3E}">
        <p14:creationId xmlns:p14="http://schemas.microsoft.com/office/powerpoint/2010/main" val="3075404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315613-F116-4A3E-9AE8-1C18C28C9C1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13F2FE6-550D-4294-A9ED-3CE4A092F72C}"/>
              </a:ext>
            </a:extLst>
          </p:cNvPr>
          <p:cNvSpPr>
            <a:spLocks noGrp="1"/>
          </p:cNvSpPr>
          <p:nvPr>
            <p:ph type="dt" sz="half" idx="10"/>
          </p:nvPr>
        </p:nvSpPr>
        <p:spPr/>
        <p:txBody>
          <a:bodyPr/>
          <a:lstStyle/>
          <a:p>
            <a:fld id="{BF933CCD-CCCB-4678-AFBF-D462A65A5F18}" type="datetimeFigureOut">
              <a:rPr kumimoji="1" lang="ja-JP" altLang="en-US" smtClean="0"/>
              <a:t>2023/8/3</a:t>
            </a:fld>
            <a:endParaRPr kumimoji="1" lang="ja-JP" altLang="en-US"/>
          </a:p>
        </p:txBody>
      </p:sp>
      <p:sp>
        <p:nvSpPr>
          <p:cNvPr id="4" name="フッター プレースホルダー 3">
            <a:extLst>
              <a:ext uri="{FF2B5EF4-FFF2-40B4-BE49-F238E27FC236}">
                <a16:creationId xmlns:a16="http://schemas.microsoft.com/office/drawing/2014/main" id="{F06F6AF7-11E4-4CD7-8AD6-465308C98D9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13C0565-71F6-4D11-B7F9-6FE026D00D10}"/>
              </a:ext>
            </a:extLst>
          </p:cNvPr>
          <p:cNvSpPr>
            <a:spLocks noGrp="1"/>
          </p:cNvSpPr>
          <p:nvPr>
            <p:ph type="sldNum" sz="quarter" idx="12"/>
          </p:nvPr>
        </p:nvSpPr>
        <p:spPr/>
        <p:txBody>
          <a:bodyPr/>
          <a:lstStyle/>
          <a:p>
            <a:fld id="{EB96CA1B-2115-40F6-903B-DD8733607328}" type="slidenum">
              <a:rPr kumimoji="1" lang="ja-JP" altLang="en-US" smtClean="0"/>
              <a:t>‹#›</a:t>
            </a:fld>
            <a:endParaRPr kumimoji="1" lang="ja-JP" altLang="en-US"/>
          </a:p>
        </p:txBody>
      </p:sp>
    </p:spTree>
    <p:extLst>
      <p:ext uri="{BB962C8B-B14F-4D97-AF65-F5344CB8AC3E}">
        <p14:creationId xmlns:p14="http://schemas.microsoft.com/office/powerpoint/2010/main" val="2837038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ABFFA27-4F31-462D-85C4-437F962AD306}"/>
              </a:ext>
            </a:extLst>
          </p:cNvPr>
          <p:cNvSpPr>
            <a:spLocks noGrp="1"/>
          </p:cNvSpPr>
          <p:nvPr>
            <p:ph type="dt" sz="half" idx="10"/>
          </p:nvPr>
        </p:nvSpPr>
        <p:spPr/>
        <p:txBody>
          <a:bodyPr/>
          <a:lstStyle/>
          <a:p>
            <a:fld id="{BF933CCD-CCCB-4678-AFBF-D462A65A5F18}" type="datetimeFigureOut">
              <a:rPr kumimoji="1" lang="ja-JP" altLang="en-US" smtClean="0"/>
              <a:t>2023/8/3</a:t>
            </a:fld>
            <a:endParaRPr kumimoji="1" lang="ja-JP" altLang="en-US"/>
          </a:p>
        </p:txBody>
      </p:sp>
      <p:sp>
        <p:nvSpPr>
          <p:cNvPr id="3" name="フッター プレースホルダー 2">
            <a:extLst>
              <a:ext uri="{FF2B5EF4-FFF2-40B4-BE49-F238E27FC236}">
                <a16:creationId xmlns:a16="http://schemas.microsoft.com/office/drawing/2014/main" id="{E5DEE96C-D25C-434E-9385-B70D30A16E3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1D44274-237F-4586-9697-15F420141E73}"/>
              </a:ext>
            </a:extLst>
          </p:cNvPr>
          <p:cNvSpPr>
            <a:spLocks noGrp="1"/>
          </p:cNvSpPr>
          <p:nvPr>
            <p:ph type="sldNum" sz="quarter" idx="12"/>
          </p:nvPr>
        </p:nvSpPr>
        <p:spPr/>
        <p:txBody>
          <a:bodyPr/>
          <a:lstStyle/>
          <a:p>
            <a:fld id="{EB96CA1B-2115-40F6-903B-DD8733607328}" type="slidenum">
              <a:rPr kumimoji="1" lang="ja-JP" altLang="en-US" smtClean="0"/>
              <a:t>‹#›</a:t>
            </a:fld>
            <a:endParaRPr kumimoji="1" lang="ja-JP" altLang="en-US"/>
          </a:p>
        </p:txBody>
      </p:sp>
    </p:spTree>
    <p:extLst>
      <p:ext uri="{BB962C8B-B14F-4D97-AF65-F5344CB8AC3E}">
        <p14:creationId xmlns:p14="http://schemas.microsoft.com/office/powerpoint/2010/main" val="2290645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A911BA-7859-4535-A98B-4AC339C4582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112F0F2-AB65-486B-A55E-F705C123D3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7414B83-007A-4EC4-8927-B22F52D8FA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E19E04E-255B-4DD3-9427-E69ADB274971}"/>
              </a:ext>
            </a:extLst>
          </p:cNvPr>
          <p:cNvSpPr>
            <a:spLocks noGrp="1"/>
          </p:cNvSpPr>
          <p:nvPr>
            <p:ph type="dt" sz="half" idx="10"/>
          </p:nvPr>
        </p:nvSpPr>
        <p:spPr/>
        <p:txBody>
          <a:bodyPr/>
          <a:lstStyle/>
          <a:p>
            <a:fld id="{BF933CCD-CCCB-4678-AFBF-D462A65A5F18}" type="datetimeFigureOut">
              <a:rPr kumimoji="1" lang="ja-JP" altLang="en-US" smtClean="0"/>
              <a:t>2023/8/3</a:t>
            </a:fld>
            <a:endParaRPr kumimoji="1" lang="ja-JP" altLang="en-US"/>
          </a:p>
        </p:txBody>
      </p:sp>
      <p:sp>
        <p:nvSpPr>
          <p:cNvPr id="6" name="フッター プレースホルダー 5">
            <a:extLst>
              <a:ext uri="{FF2B5EF4-FFF2-40B4-BE49-F238E27FC236}">
                <a16:creationId xmlns:a16="http://schemas.microsoft.com/office/drawing/2014/main" id="{AB02ACAF-7795-456E-B717-74170F7E021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CE76BCF-77E0-476B-9D1C-64C33A764D70}"/>
              </a:ext>
            </a:extLst>
          </p:cNvPr>
          <p:cNvSpPr>
            <a:spLocks noGrp="1"/>
          </p:cNvSpPr>
          <p:nvPr>
            <p:ph type="sldNum" sz="quarter" idx="12"/>
          </p:nvPr>
        </p:nvSpPr>
        <p:spPr/>
        <p:txBody>
          <a:bodyPr/>
          <a:lstStyle/>
          <a:p>
            <a:fld id="{EB96CA1B-2115-40F6-903B-DD8733607328}" type="slidenum">
              <a:rPr kumimoji="1" lang="ja-JP" altLang="en-US" smtClean="0"/>
              <a:t>‹#›</a:t>
            </a:fld>
            <a:endParaRPr kumimoji="1" lang="ja-JP" altLang="en-US"/>
          </a:p>
        </p:txBody>
      </p:sp>
    </p:spTree>
    <p:extLst>
      <p:ext uri="{BB962C8B-B14F-4D97-AF65-F5344CB8AC3E}">
        <p14:creationId xmlns:p14="http://schemas.microsoft.com/office/powerpoint/2010/main" val="2129751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34CB23-AC12-4FAC-AA90-9C177CF918B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87B5329-962C-48AA-8B75-06CA494FA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8884C31-399D-47B5-8B87-8311D45CDF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18E428D-C199-4555-9004-ED206A91F7E2}"/>
              </a:ext>
            </a:extLst>
          </p:cNvPr>
          <p:cNvSpPr>
            <a:spLocks noGrp="1"/>
          </p:cNvSpPr>
          <p:nvPr>
            <p:ph type="dt" sz="half" idx="10"/>
          </p:nvPr>
        </p:nvSpPr>
        <p:spPr/>
        <p:txBody>
          <a:bodyPr/>
          <a:lstStyle/>
          <a:p>
            <a:fld id="{BF933CCD-CCCB-4678-AFBF-D462A65A5F18}" type="datetimeFigureOut">
              <a:rPr kumimoji="1" lang="ja-JP" altLang="en-US" smtClean="0"/>
              <a:t>2023/8/3</a:t>
            </a:fld>
            <a:endParaRPr kumimoji="1" lang="ja-JP" altLang="en-US"/>
          </a:p>
        </p:txBody>
      </p:sp>
      <p:sp>
        <p:nvSpPr>
          <p:cNvPr id="6" name="フッター プレースホルダー 5">
            <a:extLst>
              <a:ext uri="{FF2B5EF4-FFF2-40B4-BE49-F238E27FC236}">
                <a16:creationId xmlns:a16="http://schemas.microsoft.com/office/drawing/2014/main" id="{1F7D0D13-3AD4-4715-B7AB-A3C25AAE441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32D16D9-372F-43C8-9F43-2B6F3758C470}"/>
              </a:ext>
            </a:extLst>
          </p:cNvPr>
          <p:cNvSpPr>
            <a:spLocks noGrp="1"/>
          </p:cNvSpPr>
          <p:nvPr>
            <p:ph type="sldNum" sz="quarter" idx="12"/>
          </p:nvPr>
        </p:nvSpPr>
        <p:spPr/>
        <p:txBody>
          <a:bodyPr/>
          <a:lstStyle/>
          <a:p>
            <a:fld id="{EB96CA1B-2115-40F6-903B-DD8733607328}" type="slidenum">
              <a:rPr kumimoji="1" lang="ja-JP" altLang="en-US" smtClean="0"/>
              <a:t>‹#›</a:t>
            </a:fld>
            <a:endParaRPr kumimoji="1" lang="ja-JP" altLang="en-US"/>
          </a:p>
        </p:txBody>
      </p:sp>
    </p:spTree>
    <p:extLst>
      <p:ext uri="{BB962C8B-B14F-4D97-AF65-F5344CB8AC3E}">
        <p14:creationId xmlns:p14="http://schemas.microsoft.com/office/powerpoint/2010/main" val="396788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E479D25-F3B4-4070-8222-6FBEF745F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7D93C1E-9DAC-4716-B02C-671A438691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DFAF597-2B14-43C1-AD7D-247A0190E6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33CCD-CCCB-4678-AFBF-D462A65A5F18}" type="datetimeFigureOut">
              <a:rPr kumimoji="1" lang="ja-JP" altLang="en-US" smtClean="0"/>
              <a:t>2023/8/3</a:t>
            </a:fld>
            <a:endParaRPr kumimoji="1" lang="ja-JP" altLang="en-US"/>
          </a:p>
        </p:txBody>
      </p:sp>
      <p:sp>
        <p:nvSpPr>
          <p:cNvPr id="5" name="フッター プレースホルダー 4">
            <a:extLst>
              <a:ext uri="{FF2B5EF4-FFF2-40B4-BE49-F238E27FC236}">
                <a16:creationId xmlns:a16="http://schemas.microsoft.com/office/drawing/2014/main" id="{CB0F33F3-129F-4947-AD42-A81EEBBCA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F545CB2-CF97-4A25-93C1-A87EF6537B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96CA1B-2115-40F6-903B-DD8733607328}" type="slidenum">
              <a:rPr kumimoji="1" lang="ja-JP" altLang="en-US" smtClean="0"/>
              <a:t>‹#›</a:t>
            </a:fld>
            <a:endParaRPr kumimoji="1" lang="ja-JP" altLang="en-US"/>
          </a:p>
        </p:txBody>
      </p:sp>
    </p:spTree>
    <p:extLst>
      <p:ext uri="{BB962C8B-B14F-4D97-AF65-F5344CB8AC3E}">
        <p14:creationId xmlns:p14="http://schemas.microsoft.com/office/powerpoint/2010/main" val="1000189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CF7DEFD-DABF-4913-9018-3380BCCD798D}"/>
              </a:ext>
            </a:extLst>
          </p:cNvPr>
          <p:cNvSpPr/>
          <p:nvPr/>
        </p:nvSpPr>
        <p:spPr>
          <a:xfrm>
            <a:off x="463693" y="1377686"/>
            <a:ext cx="11264622" cy="830997"/>
          </a:xfrm>
          <a:prstGeom prst="rect">
            <a:avLst/>
          </a:prstGeom>
          <a:noFill/>
        </p:spPr>
        <p:txBody>
          <a:bodyPr wrap="none" lIns="91440" tIns="45720" rIns="91440" bIns="45720">
            <a:spAutoFit/>
          </a:bodyPr>
          <a:lstStyle/>
          <a:p>
            <a:pPr algn="ctr"/>
            <a:r>
              <a:rPr lang="ja-JP" altLang="en-US" sz="4800" dirty="0">
                <a:ln w="0"/>
                <a:effectLst>
                  <a:outerShdw blurRad="38100" dist="19050" dir="2700000" algn="tl" rotWithShape="0">
                    <a:schemeClr val="dk1">
                      <a:alpha val="40000"/>
                    </a:schemeClr>
                  </a:outerShdw>
                </a:effectLst>
                <a:latin typeface="HGS創英角ｺﾞｼｯｸUB" panose="020B0900000000000000" pitchFamily="50" charset="-128"/>
                <a:ea typeface="HGS創英角ｺﾞｼｯｸUB" panose="020B0900000000000000" pitchFamily="50" charset="-128"/>
              </a:rPr>
              <a:t>サンゴを守るために私たちにできること</a:t>
            </a:r>
            <a:endParaRPr lang="ja-JP" altLang="en-US" sz="4800" b="0" cap="none" spc="0" dirty="0">
              <a:ln w="0"/>
              <a:solidFill>
                <a:schemeClr val="tx1"/>
              </a:solidFill>
              <a:effectLst>
                <a:outerShdw blurRad="38100" dist="19050" dir="2700000" algn="tl" rotWithShape="0">
                  <a:schemeClr val="dk1">
                    <a:alpha val="40000"/>
                  </a:schemeClr>
                </a:outerShdw>
              </a:effectLst>
              <a:latin typeface="HGS創英角ｺﾞｼｯｸUB" panose="020B0900000000000000" pitchFamily="50" charset="-128"/>
              <a:ea typeface="HGS創英角ｺﾞｼｯｸUB" panose="020B0900000000000000" pitchFamily="50" charset="-128"/>
            </a:endParaRPr>
          </a:p>
        </p:txBody>
      </p:sp>
      <p:sp>
        <p:nvSpPr>
          <p:cNvPr id="7" name="正方形/長方形 6">
            <a:extLst>
              <a:ext uri="{FF2B5EF4-FFF2-40B4-BE49-F238E27FC236}">
                <a16:creationId xmlns:a16="http://schemas.microsoft.com/office/drawing/2014/main" id="{8B6E8855-78F2-4CDE-8928-8EF4B5E7C72C}"/>
              </a:ext>
            </a:extLst>
          </p:cNvPr>
          <p:cNvSpPr/>
          <p:nvPr/>
        </p:nvSpPr>
        <p:spPr>
          <a:xfrm>
            <a:off x="6591889" y="4631511"/>
            <a:ext cx="5109091" cy="2039020"/>
          </a:xfrm>
          <a:prstGeom prst="rect">
            <a:avLst/>
          </a:prstGeom>
          <a:solidFill>
            <a:schemeClr val="bg1"/>
          </a:solidFill>
        </p:spPr>
        <p:txBody>
          <a:bodyPr wrap="none" lIns="91440" tIns="45720" rIns="91440" bIns="45720" anchor="ctr">
            <a:spAutoFit/>
          </a:bodyPr>
          <a:lstStyle/>
          <a:p>
            <a:pPr algn="ctr"/>
            <a:endParaRPr lang="en-US" altLang="ja-JP" sz="1050" b="1" dirty="0">
              <a:ln w="0"/>
              <a:effectLst>
                <a:outerShdw blurRad="38100" dist="19050" dir="2700000" algn="tl" rotWithShape="0">
                  <a:schemeClr val="dk1">
                    <a:alpha val="40000"/>
                  </a:schemeClr>
                </a:outerShdw>
              </a:effectLst>
            </a:endParaRPr>
          </a:p>
          <a:p>
            <a:pPr algn="ctr"/>
            <a:r>
              <a:rPr lang="ja-JP" altLang="en-US" sz="3200" b="1" dirty="0">
                <a:ln w="0"/>
                <a:effectLst>
                  <a:outerShdw blurRad="38100" dist="19050" dir="2700000" algn="tl" rotWithShape="0">
                    <a:schemeClr val="dk1">
                      <a:alpha val="40000"/>
                    </a:schemeClr>
                  </a:outerShdw>
                </a:effectLst>
              </a:rPr>
              <a:t>鹿児島県立大島北高等学校</a:t>
            </a:r>
            <a:endParaRPr lang="en-US" altLang="ja-JP" sz="3200" b="1" dirty="0">
              <a:ln w="0"/>
              <a:effectLst>
                <a:outerShdw blurRad="38100" dist="19050" dir="2700000" algn="tl" rotWithShape="0">
                  <a:schemeClr val="dk1">
                    <a:alpha val="40000"/>
                  </a:schemeClr>
                </a:outerShdw>
              </a:effectLst>
            </a:endParaRPr>
          </a:p>
          <a:p>
            <a:pPr algn="ctr"/>
            <a:r>
              <a:rPr lang="ja-JP" altLang="en-US" sz="3200" b="1" dirty="0">
                <a:ln w="0"/>
                <a:effectLst>
                  <a:outerShdw blurRad="38100" dist="19050" dir="2700000" algn="tl" rotWithShape="0">
                    <a:schemeClr val="dk1">
                      <a:alpha val="40000"/>
                    </a:schemeClr>
                  </a:outerShdw>
                </a:effectLst>
              </a:rPr>
              <a:t>北高サンゴ守り隊</a:t>
            </a:r>
          </a:p>
          <a:p>
            <a:pPr algn="ctr"/>
            <a:endParaRPr lang="en-US" altLang="ja-JP" sz="1600" b="1" cap="none" spc="0" dirty="0">
              <a:ln w="0"/>
              <a:effectLst>
                <a:outerShdw blurRad="38100" dist="19050" dir="2700000" algn="tl" rotWithShape="0">
                  <a:schemeClr val="dk1">
                    <a:alpha val="40000"/>
                  </a:schemeClr>
                </a:outerShdw>
              </a:effectLst>
            </a:endParaRPr>
          </a:p>
          <a:p>
            <a:pPr algn="ctr"/>
            <a:r>
              <a:rPr lang="ja-JP" altLang="en-US" sz="2000" b="1" cap="none" spc="0" dirty="0">
                <a:ln w="0"/>
                <a:effectLst>
                  <a:outerShdw blurRad="38100" dist="19050" dir="2700000" algn="tl" rotWithShape="0">
                    <a:schemeClr val="dk1">
                      <a:alpha val="40000"/>
                    </a:schemeClr>
                  </a:outerShdw>
                </a:effectLst>
              </a:rPr>
              <a:t>谷村　當　岡山　平田　本田</a:t>
            </a:r>
            <a:endParaRPr lang="en-US" altLang="ja-JP" sz="2000" b="1" cap="none" spc="0" dirty="0">
              <a:ln w="0"/>
              <a:effectLst>
                <a:outerShdw blurRad="38100" dist="19050" dir="2700000" algn="tl" rotWithShape="0">
                  <a:schemeClr val="dk1">
                    <a:alpha val="40000"/>
                  </a:schemeClr>
                </a:outerShdw>
              </a:effectLst>
            </a:endParaRPr>
          </a:p>
          <a:p>
            <a:pPr algn="ctr"/>
            <a:endParaRPr lang="ja-JP" altLang="en-US" sz="1600" b="1" cap="none" spc="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84745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2" name="タイトル 1">
            <a:extLst>
              <a:ext uri="{FF2B5EF4-FFF2-40B4-BE49-F238E27FC236}">
                <a16:creationId xmlns:a16="http://schemas.microsoft.com/office/drawing/2014/main" id="{5C5EBD6E-472B-48DC-8AB6-4085878CCDA9}"/>
              </a:ext>
            </a:extLst>
          </p:cNvPr>
          <p:cNvSpPr>
            <a:spLocks noGrp="1"/>
          </p:cNvSpPr>
          <p:nvPr>
            <p:ph type="title"/>
          </p:nvPr>
        </p:nvSpPr>
        <p:spPr>
          <a:xfrm>
            <a:off x="228599" y="118157"/>
            <a:ext cx="11671852" cy="1325563"/>
          </a:xfrm>
        </p:spPr>
        <p:txBody>
          <a:bodyPr/>
          <a:lstStyle/>
          <a:p>
            <a:r>
              <a:rPr kumimoji="1" lang="ja-JP" altLang="en-US" dirty="0">
                <a:latin typeface="HGS創英角ｺﾞｼｯｸUB" panose="020B0900000000000000" pitchFamily="50" charset="-128"/>
                <a:ea typeface="HGS創英角ｺﾞｼｯｸUB" panose="020B0900000000000000" pitchFamily="50" charset="-128"/>
              </a:rPr>
              <a:t>調査結果②　</a:t>
            </a:r>
            <a:r>
              <a:rPr lang="ja-JP" altLang="en-US" dirty="0">
                <a:latin typeface="HGS創英角ｺﾞｼｯｸUB" panose="020B0900000000000000" pitchFamily="50" charset="-128"/>
                <a:ea typeface="HGS創英角ｺﾞｼｯｸUB" panose="020B0900000000000000" pitchFamily="50" charset="-128"/>
              </a:rPr>
              <a:t>サンゴの踏み付けが起こる条件</a:t>
            </a:r>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23" name="コンテンツ プレースホルダー 10">
            <a:extLst>
              <a:ext uri="{FF2B5EF4-FFF2-40B4-BE49-F238E27FC236}">
                <a16:creationId xmlns:a16="http://schemas.microsoft.com/office/drawing/2014/main" id="{150FFC3C-35C0-44B4-B627-D8C31BA1206D}"/>
              </a:ext>
            </a:extLst>
          </p:cNvPr>
          <p:cNvSpPr>
            <a:spLocks noGrp="1"/>
          </p:cNvSpPr>
          <p:nvPr>
            <p:ph idx="1"/>
          </p:nvPr>
        </p:nvSpPr>
        <p:spPr>
          <a:xfrm>
            <a:off x="0" y="4306441"/>
            <a:ext cx="5536603" cy="2521076"/>
          </a:xfrm>
        </p:spPr>
        <p:txBody>
          <a:bodyPr>
            <a:noAutofit/>
          </a:bodyPr>
          <a:lstStyle/>
          <a:p>
            <a:pPr marL="0" indent="0">
              <a:lnSpc>
                <a:spcPct val="100000"/>
              </a:lnSpc>
              <a:buNone/>
            </a:pPr>
            <a:r>
              <a:rPr lang="ja-JP" altLang="en-US" b="1" dirty="0"/>
              <a:t>・踏まれたような痕跡は、背の立つような浅いところにあるサンゴに多かった。</a:t>
            </a:r>
            <a:endParaRPr lang="en-US" altLang="ja-JP" b="1" dirty="0"/>
          </a:p>
          <a:p>
            <a:pPr marL="0" indent="0">
              <a:lnSpc>
                <a:spcPct val="100000"/>
              </a:lnSpc>
              <a:buNone/>
            </a:pPr>
            <a:r>
              <a:rPr lang="ja-JP" altLang="en-US" b="1" dirty="0"/>
              <a:t>・回った範囲内で半分以上は白化が起こっていた。</a:t>
            </a:r>
            <a:endParaRPr lang="en-US" altLang="ja-JP" b="1" dirty="0"/>
          </a:p>
        </p:txBody>
      </p:sp>
      <p:pic>
        <p:nvPicPr>
          <p:cNvPr id="24" name="図 23">
            <a:extLst>
              <a:ext uri="{FF2B5EF4-FFF2-40B4-BE49-F238E27FC236}">
                <a16:creationId xmlns:a16="http://schemas.microsoft.com/office/drawing/2014/main" id="{204AED9C-012A-4BBD-A8EF-615D8FCD85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9758" y="1157758"/>
            <a:ext cx="3930966" cy="2948225"/>
          </a:xfrm>
          <a:prstGeom prst="rect">
            <a:avLst/>
          </a:prstGeom>
        </p:spPr>
      </p:pic>
      <p:pic>
        <p:nvPicPr>
          <p:cNvPr id="25" name="図 24">
            <a:extLst>
              <a:ext uri="{FF2B5EF4-FFF2-40B4-BE49-F238E27FC236}">
                <a16:creationId xmlns:a16="http://schemas.microsoft.com/office/drawing/2014/main" id="{86B322E3-CACD-4473-BA27-A57FF094AA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64525" y="1717035"/>
            <a:ext cx="5750271" cy="4312704"/>
          </a:xfrm>
          <a:prstGeom prst="rect">
            <a:avLst/>
          </a:prstGeom>
        </p:spPr>
      </p:pic>
      <p:sp>
        <p:nvSpPr>
          <p:cNvPr id="26" name="楕円 25">
            <a:extLst>
              <a:ext uri="{FF2B5EF4-FFF2-40B4-BE49-F238E27FC236}">
                <a16:creationId xmlns:a16="http://schemas.microsoft.com/office/drawing/2014/main" id="{7828DAF1-406B-4CC8-9335-5EDD685FBE9B}"/>
              </a:ext>
            </a:extLst>
          </p:cNvPr>
          <p:cNvSpPr/>
          <p:nvPr/>
        </p:nvSpPr>
        <p:spPr>
          <a:xfrm>
            <a:off x="7696941" y="2697033"/>
            <a:ext cx="1394049" cy="13565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B7C5F30A-929D-4DEC-BBBD-CF16F7F0731B}"/>
              </a:ext>
            </a:extLst>
          </p:cNvPr>
          <p:cNvSpPr/>
          <p:nvPr/>
        </p:nvSpPr>
        <p:spPr>
          <a:xfrm>
            <a:off x="9210175" y="3120273"/>
            <a:ext cx="1259042" cy="21010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2043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2" name="タイトル 1">
            <a:extLst>
              <a:ext uri="{FF2B5EF4-FFF2-40B4-BE49-F238E27FC236}">
                <a16:creationId xmlns:a16="http://schemas.microsoft.com/office/drawing/2014/main" id="{D188C577-E5F8-46C6-AE16-433C7A9E4B06}"/>
              </a:ext>
            </a:extLst>
          </p:cNvPr>
          <p:cNvSpPr txBox="1">
            <a:spLocks/>
          </p:cNvSpPr>
          <p:nvPr/>
        </p:nvSpPr>
        <p:spPr>
          <a:xfrm>
            <a:off x="135834" y="356699"/>
            <a:ext cx="11671852" cy="782139"/>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HGS創英角ｺﾞｼｯｸUB" panose="020B0900000000000000" pitchFamily="50" charset="-128"/>
                <a:ea typeface="HGS創英角ｺﾞｼｯｸUB" panose="020B0900000000000000" pitchFamily="50" charset="-128"/>
              </a:rPr>
              <a:t>調査結果②　なぜサンゴを踏んでしまうのか</a:t>
            </a:r>
          </a:p>
        </p:txBody>
      </p:sp>
      <p:grpSp>
        <p:nvGrpSpPr>
          <p:cNvPr id="143" name="グループ化 142">
            <a:extLst>
              <a:ext uri="{FF2B5EF4-FFF2-40B4-BE49-F238E27FC236}">
                <a16:creationId xmlns:a16="http://schemas.microsoft.com/office/drawing/2014/main" id="{36623CE9-72E4-4FEC-A00C-5EDAE163FF48}"/>
              </a:ext>
            </a:extLst>
          </p:cNvPr>
          <p:cNvGrpSpPr/>
          <p:nvPr/>
        </p:nvGrpSpPr>
        <p:grpSpPr>
          <a:xfrm>
            <a:off x="3599997" y="4278265"/>
            <a:ext cx="5398228" cy="2268091"/>
            <a:chOff x="4607420" y="3748192"/>
            <a:chExt cx="6564164" cy="2757964"/>
          </a:xfrm>
        </p:grpSpPr>
        <p:sp>
          <p:nvSpPr>
            <p:cNvPr id="144" name="正方形/長方形 143">
              <a:extLst>
                <a:ext uri="{FF2B5EF4-FFF2-40B4-BE49-F238E27FC236}">
                  <a16:creationId xmlns:a16="http://schemas.microsoft.com/office/drawing/2014/main" id="{0D1D2C20-5772-4618-B5E6-580F2C554A46}"/>
                </a:ext>
              </a:extLst>
            </p:cNvPr>
            <p:cNvSpPr/>
            <p:nvPr/>
          </p:nvSpPr>
          <p:spPr>
            <a:xfrm>
              <a:off x="4610228" y="3748192"/>
              <a:ext cx="6561356" cy="539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5" name="グループ化 144">
              <a:extLst>
                <a:ext uri="{FF2B5EF4-FFF2-40B4-BE49-F238E27FC236}">
                  <a16:creationId xmlns:a16="http://schemas.microsoft.com/office/drawing/2014/main" id="{E8BDA109-BCE4-41C6-AAFA-65F7E8C5B119}"/>
                </a:ext>
              </a:extLst>
            </p:cNvPr>
            <p:cNvGrpSpPr/>
            <p:nvPr/>
          </p:nvGrpSpPr>
          <p:grpSpPr>
            <a:xfrm>
              <a:off x="4607420" y="3873009"/>
              <a:ext cx="6561356" cy="2633147"/>
              <a:chOff x="123959" y="2095664"/>
              <a:chExt cx="6561356" cy="2633147"/>
            </a:xfrm>
          </p:grpSpPr>
          <p:grpSp>
            <p:nvGrpSpPr>
              <p:cNvPr id="146" name="グループ化 145">
                <a:extLst>
                  <a:ext uri="{FF2B5EF4-FFF2-40B4-BE49-F238E27FC236}">
                    <a16:creationId xmlns:a16="http://schemas.microsoft.com/office/drawing/2014/main" id="{9BAAE0E8-92A4-4057-B0B8-3D772B7C686A}"/>
                  </a:ext>
                </a:extLst>
              </p:cNvPr>
              <p:cNvGrpSpPr/>
              <p:nvPr/>
            </p:nvGrpSpPr>
            <p:grpSpPr>
              <a:xfrm>
                <a:off x="123959" y="2133753"/>
                <a:ext cx="6561356" cy="2595058"/>
                <a:chOff x="123959" y="1619250"/>
                <a:chExt cx="6561356" cy="3109561"/>
              </a:xfrm>
            </p:grpSpPr>
            <p:sp>
              <p:nvSpPr>
                <p:cNvPr id="237" name="正方形/長方形 236">
                  <a:extLst>
                    <a:ext uri="{FF2B5EF4-FFF2-40B4-BE49-F238E27FC236}">
                      <a16:creationId xmlns:a16="http://schemas.microsoft.com/office/drawing/2014/main" id="{42FE14CE-9E42-4938-BE88-07DFF4BC6DE9}"/>
                    </a:ext>
                  </a:extLst>
                </p:cNvPr>
                <p:cNvSpPr/>
                <p:nvPr/>
              </p:nvSpPr>
              <p:spPr>
                <a:xfrm>
                  <a:off x="123959" y="1712245"/>
                  <a:ext cx="6561356" cy="30165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8" name="グループ化 237">
                  <a:extLst>
                    <a:ext uri="{FF2B5EF4-FFF2-40B4-BE49-F238E27FC236}">
                      <a16:creationId xmlns:a16="http://schemas.microsoft.com/office/drawing/2014/main" id="{67C6851C-3004-4DD5-B065-6E55C5345ED9}"/>
                    </a:ext>
                  </a:extLst>
                </p:cNvPr>
                <p:cNvGrpSpPr/>
                <p:nvPr/>
              </p:nvGrpSpPr>
              <p:grpSpPr>
                <a:xfrm>
                  <a:off x="126766" y="1619250"/>
                  <a:ext cx="2608351" cy="206024"/>
                  <a:chOff x="126766" y="1525462"/>
                  <a:chExt cx="6569328" cy="518887"/>
                </a:xfrm>
              </p:grpSpPr>
              <p:sp>
                <p:nvSpPr>
                  <p:cNvPr id="267" name="フローチャート: 結合子 266">
                    <a:extLst>
                      <a:ext uri="{FF2B5EF4-FFF2-40B4-BE49-F238E27FC236}">
                        <a16:creationId xmlns:a16="http://schemas.microsoft.com/office/drawing/2014/main" id="{201E7CFD-BC1E-4D02-9480-22CC95A27CFB}"/>
                      </a:ext>
                    </a:extLst>
                  </p:cNvPr>
                  <p:cNvSpPr/>
                  <p:nvPr/>
                </p:nvSpPr>
                <p:spPr>
                  <a:xfrm>
                    <a:off x="126766"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フローチャート: 結合子 267">
                    <a:extLst>
                      <a:ext uri="{FF2B5EF4-FFF2-40B4-BE49-F238E27FC236}">
                        <a16:creationId xmlns:a16="http://schemas.microsoft.com/office/drawing/2014/main" id="{81EDCE37-0EC8-4B5D-8BC3-2C68F5E6BA50}"/>
                      </a:ext>
                    </a:extLst>
                  </p:cNvPr>
                  <p:cNvSpPr/>
                  <p:nvPr/>
                </p:nvSpPr>
                <p:spPr>
                  <a:xfrm>
                    <a:off x="688760"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フローチャート: 結合子 268">
                    <a:extLst>
                      <a:ext uri="{FF2B5EF4-FFF2-40B4-BE49-F238E27FC236}">
                        <a16:creationId xmlns:a16="http://schemas.microsoft.com/office/drawing/2014/main" id="{B8931B88-FFBF-4CCA-B9A5-3E69ECE804BA}"/>
                      </a:ext>
                    </a:extLst>
                  </p:cNvPr>
                  <p:cNvSpPr/>
                  <p:nvPr/>
                </p:nvSpPr>
                <p:spPr>
                  <a:xfrm>
                    <a:off x="1124105"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0" name="フローチャート: 結合子 269">
                    <a:extLst>
                      <a:ext uri="{FF2B5EF4-FFF2-40B4-BE49-F238E27FC236}">
                        <a16:creationId xmlns:a16="http://schemas.microsoft.com/office/drawing/2014/main" id="{F0A3BC1D-75A2-4796-B673-D07013C10BBB}"/>
                      </a:ext>
                    </a:extLst>
                  </p:cNvPr>
                  <p:cNvSpPr/>
                  <p:nvPr/>
                </p:nvSpPr>
                <p:spPr>
                  <a:xfrm>
                    <a:off x="1686099"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フローチャート: 結合子 270">
                    <a:extLst>
                      <a:ext uri="{FF2B5EF4-FFF2-40B4-BE49-F238E27FC236}">
                        <a16:creationId xmlns:a16="http://schemas.microsoft.com/office/drawing/2014/main" id="{5DEF82AD-EEDB-47BE-94EC-AC7226D61222}"/>
                      </a:ext>
                    </a:extLst>
                  </p:cNvPr>
                  <p:cNvSpPr/>
                  <p:nvPr/>
                </p:nvSpPr>
                <p:spPr>
                  <a:xfrm>
                    <a:off x="2121445"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2" name="フローチャート: 結合子 271">
                    <a:extLst>
                      <a:ext uri="{FF2B5EF4-FFF2-40B4-BE49-F238E27FC236}">
                        <a16:creationId xmlns:a16="http://schemas.microsoft.com/office/drawing/2014/main" id="{6546DCC1-FF71-434B-A7F0-6D7E51FE424B}"/>
                      </a:ext>
                    </a:extLst>
                  </p:cNvPr>
                  <p:cNvSpPr/>
                  <p:nvPr/>
                </p:nvSpPr>
                <p:spPr>
                  <a:xfrm>
                    <a:off x="2683438"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フローチャート: 結合子 272">
                    <a:extLst>
                      <a:ext uri="{FF2B5EF4-FFF2-40B4-BE49-F238E27FC236}">
                        <a16:creationId xmlns:a16="http://schemas.microsoft.com/office/drawing/2014/main" id="{A0863CBE-F021-4CD0-9BD0-8ADE4B1D0EBE}"/>
                      </a:ext>
                    </a:extLst>
                  </p:cNvPr>
                  <p:cNvSpPr/>
                  <p:nvPr/>
                </p:nvSpPr>
                <p:spPr>
                  <a:xfrm>
                    <a:off x="3118784"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4" name="フローチャート: 結合子 273">
                    <a:extLst>
                      <a:ext uri="{FF2B5EF4-FFF2-40B4-BE49-F238E27FC236}">
                        <a16:creationId xmlns:a16="http://schemas.microsoft.com/office/drawing/2014/main" id="{8D40653D-5443-4D21-A7C7-C8D9C9EC369C}"/>
                      </a:ext>
                    </a:extLst>
                  </p:cNvPr>
                  <p:cNvSpPr/>
                  <p:nvPr/>
                </p:nvSpPr>
                <p:spPr>
                  <a:xfrm>
                    <a:off x="3680778"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5" name="フローチャート: 結合子 274">
                    <a:extLst>
                      <a:ext uri="{FF2B5EF4-FFF2-40B4-BE49-F238E27FC236}">
                        <a16:creationId xmlns:a16="http://schemas.microsoft.com/office/drawing/2014/main" id="{95938A88-F8B1-4A5E-8335-570991B88AF0}"/>
                      </a:ext>
                    </a:extLst>
                  </p:cNvPr>
                  <p:cNvSpPr/>
                  <p:nvPr/>
                </p:nvSpPr>
                <p:spPr>
                  <a:xfrm>
                    <a:off x="4116124"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フローチャート: 結合子 275">
                    <a:extLst>
                      <a:ext uri="{FF2B5EF4-FFF2-40B4-BE49-F238E27FC236}">
                        <a16:creationId xmlns:a16="http://schemas.microsoft.com/office/drawing/2014/main" id="{B667C6E8-B684-4C1D-B138-AF83121D1E16}"/>
                      </a:ext>
                    </a:extLst>
                  </p:cNvPr>
                  <p:cNvSpPr/>
                  <p:nvPr/>
                </p:nvSpPr>
                <p:spPr>
                  <a:xfrm>
                    <a:off x="4678117"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フローチャート: 結合子 276">
                    <a:extLst>
                      <a:ext uri="{FF2B5EF4-FFF2-40B4-BE49-F238E27FC236}">
                        <a16:creationId xmlns:a16="http://schemas.microsoft.com/office/drawing/2014/main" id="{CF09FA1F-F89A-45D0-B93F-E8D80CA7247F}"/>
                      </a:ext>
                    </a:extLst>
                  </p:cNvPr>
                  <p:cNvSpPr/>
                  <p:nvPr/>
                </p:nvSpPr>
                <p:spPr>
                  <a:xfrm>
                    <a:off x="5113463"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フローチャート: 結合子 277">
                    <a:extLst>
                      <a:ext uri="{FF2B5EF4-FFF2-40B4-BE49-F238E27FC236}">
                        <a16:creationId xmlns:a16="http://schemas.microsoft.com/office/drawing/2014/main" id="{C8F9E66A-7E17-4344-B3F3-32489D021AC1}"/>
                      </a:ext>
                    </a:extLst>
                  </p:cNvPr>
                  <p:cNvSpPr/>
                  <p:nvPr/>
                </p:nvSpPr>
                <p:spPr>
                  <a:xfrm>
                    <a:off x="5681716"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9" name="フローチャート: 結合子 278">
                    <a:extLst>
                      <a:ext uri="{FF2B5EF4-FFF2-40B4-BE49-F238E27FC236}">
                        <a16:creationId xmlns:a16="http://schemas.microsoft.com/office/drawing/2014/main" id="{4EB1BDBA-83E2-4FD9-B681-B0EC66ABC758}"/>
                      </a:ext>
                    </a:extLst>
                  </p:cNvPr>
                  <p:cNvSpPr/>
                  <p:nvPr/>
                </p:nvSpPr>
                <p:spPr>
                  <a:xfrm>
                    <a:off x="6105525"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9" name="グループ化 238">
                  <a:extLst>
                    <a:ext uri="{FF2B5EF4-FFF2-40B4-BE49-F238E27FC236}">
                      <a16:creationId xmlns:a16="http://schemas.microsoft.com/office/drawing/2014/main" id="{B2D2E9E3-998C-425B-B433-90B1DF271488}"/>
                    </a:ext>
                  </a:extLst>
                </p:cNvPr>
                <p:cNvGrpSpPr/>
                <p:nvPr/>
              </p:nvGrpSpPr>
              <p:grpSpPr>
                <a:xfrm>
                  <a:off x="2517541" y="1619250"/>
                  <a:ext cx="2608351" cy="206024"/>
                  <a:chOff x="126766" y="1525462"/>
                  <a:chExt cx="6569328" cy="518887"/>
                </a:xfrm>
              </p:grpSpPr>
              <p:sp>
                <p:nvSpPr>
                  <p:cNvPr id="254" name="フローチャート: 結合子 253">
                    <a:extLst>
                      <a:ext uri="{FF2B5EF4-FFF2-40B4-BE49-F238E27FC236}">
                        <a16:creationId xmlns:a16="http://schemas.microsoft.com/office/drawing/2014/main" id="{CD7F033E-270D-436E-AEEF-98AA53A2F049}"/>
                      </a:ext>
                    </a:extLst>
                  </p:cNvPr>
                  <p:cNvSpPr/>
                  <p:nvPr/>
                </p:nvSpPr>
                <p:spPr>
                  <a:xfrm>
                    <a:off x="126766"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5" name="フローチャート: 結合子 254">
                    <a:extLst>
                      <a:ext uri="{FF2B5EF4-FFF2-40B4-BE49-F238E27FC236}">
                        <a16:creationId xmlns:a16="http://schemas.microsoft.com/office/drawing/2014/main" id="{735A639F-28CE-4B51-8A9E-AF4C023BC979}"/>
                      </a:ext>
                    </a:extLst>
                  </p:cNvPr>
                  <p:cNvSpPr/>
                  <p:nvPr/>
                </p:nvSpPr>
                <p:spPr>
                  <a:xfrm>
                    <a:off x="688760"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フローチャート: 結合子 255">
                    <a:extLst>
                      <a:ext uri="{FF2B5EF4-FFF2-40B4-BE49-F238E27FC236}">
                        <a16:creationId xmlns:a16="http://schemas.microsoft.com/office/drawing/2014/main" id="{1F1CAF15-A6D2-4D74-BD12-862A800047E7}"/>
                      </a:ext>
                    </a:extLst>
                  </p:cNvPr>
                  <p:cNvSpPr/>
                  <p:nvPr/>
                </p:nvSpPr>
                <p:spPr>
                  <a:xfrm>
                    <a:off x="1124105"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フローチャート: 結合子 256">
                    <a:extLst>
                      <a:ext uri="{FF2B5EF4-FFF2-40B4-BE49-F238E27FC236}">
                        <a16:creationId xmlns:a16="http://schemas.microsoft.com/office/drawing/2014/main" id="{70E847CE-FEE5-4F46-816C-6D6BAF3C3ED0}"/>
                      </a:ext>
                    </a:extLst>
                  </p:cNvPr>
                  <p:cNvSpPr/>
                  <p:nvPr/>
                </p:nvSpPr>
                <p:spPr>
                  <a:xfrm>
                    <a:off x="1686099"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8" name="フローチャート: 結合子 257">
                    <a:extLst>
                      <a:ext uri="{FF2B5EF4-FFF2-40B4-BE49-F238E27FC236}">
                        <a16:creationId xmlns:a16="http://schemas.microsoft.com/office/drawing/2014/main" id="{DDA70438-F743-463B-B511-F53E014E95C2}"/>
                      </a:ext>
                    </a:extLst>
                  </p:cNvPr>
                  <p:cNvSpPr/>
                  <p:nvPr/>
                </p:nvSpPr>
                <p:spPr>
                  <a:xfrm>
                    <a:off x="2121445"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 name="フローチャート: 結合子 258">
                    <a:extLst>
                      <a:ext uri="{FF2B5EF4-FFF2-40B4-BE49-F238E27FC236}">
                        <a16:creationId xmlns:a16="http://schemas.microsoft.com/office/drawing/2014/main" id="{070C04D8-6C24-49ED-8631-9ABA8A17319F}"/>
                      </a:ext>
                    </a:extLst>
                  </p:cNvPr>
                  <p:cNvSpPr/>
                  <p:nvPr/>
                </p:nvSpPr>
                <p:spPr>
                  <a:xfrm>
                    <a:off x="2683438"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フローチャート: 結合子 259">
                    <a:extLst>
                      <a:ext uri="{FF2B5EF4-FFF2-40B4-BE49-F238E27FC236}">
                        <a16:creationId xmlns:a16="http://schemas.microsoft.com/office/drawing/2014/main" id="{08CB652C-AE4F-45AF-99C1-3B17B8D45AC5}"/>
                      </a:ext>
                    </a:extLst>
                  </p:cNvPr>
                  <p:cNvSpPr/>
                  <p:nvPr/>
                </p:nvSpPr>
                <p:spPr>
                  <a:xfrm>
                    <a:off x="3118784"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 name="フローチャート: 結合子 260">
                    <a:extLst>
                      <a:ext uri="{FF2B5EF4-FFF2-40B4-BE49-F238E27FC236}">
                        <a16:creationId xmlns:a16="http://schemas.microsoft.com/office/drawing/2014/main" id="{84DFAF2D-97C6-437D-9198-4834B3AA84ED}"/>
                      </a:ext>
                    </a:extLst>
                  </p:cNvPr>
                  <p:cNvSpPr/>
                  <p:nvPr/>
                </p:nvSpPr>
                <p:spPr>
                  <a:xfrm>
                    <a:off x="3680778"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フローチャート: 結合子 261">
                    <a:extLst>
                      <a:ext uri="{FF2B5EF4-FFF2-40B4-BE49-F238E27FC236}">
                        <a16:creationId xmlns:a16="http://schemas.microsoft.com/office/drawing/2014/main" id="{BF758C29-CD50-42CC-89BF-F904D2B9AC8B}"/>
                      </a:ext>
                    </a:extLst>
                  </p:cNvPr>
                  <p:cNvSpPr/>
                  <p:nvPr/>
                </p:nvSpPr>
                <p:spPr>
                  <a:xfrm>
                    <a:off x="4116124"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フローチャート: 結合子 262">
                    <a:extLst>
                      <a:ext uri="{FF2B5EF4-FFF2-40B4-BE49-F238E27FC236}">
                        <a16:creationId xmlns:a16="http://schemas.microsoft.com/office/drawing/2014/main" id="{0B34F0E5-B131-4D4D-A19C-572AA249A377}"/>
                      </a:ext>
                    </a:extLst>
                  </p:cNvPr>
                  <p:cNvSpPr/>
                  <p:nvPr/>
                </p:nvSpPr>
                <p:spPr>
                  <a:xfrm>
                    <a:off x="4678117"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フローチャート: 結合子 263">
                    <a:extLst>
                      <a:ext uri="{FF2B5EF4-FFF2-40B4-BE49-F238E27FC236}">
                        <a16:creationId xmlns:a16="http://schemas.microsoft.com/office/drawing/2014/main" id="{7419EC14-DB36-4EEE-83AC-C95BB521E584}"/>
                      </a:ext>
                    </a:extLst>
                  </p:cNvPr>
                  <p:cNvSpPr/>
                  <p:nvPr/>
                </p:nvSpPr>
                <p:spPr>
                  <a:xfrm>
                    <a:off x="5113463"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フローチャート: 結合子 264">
                    <a:extLst>
                      <a:ext uri="{FF2B5EF4-FFF2-40B4-BE49-F238E27FC236}">
                        <a16:creationId xmlns:a16="http://schemas.microsoft.com/office/drawing/2014/main" id="{9DC796A8-66AF-4822-B73F-C622B305C779}"/>
                      </a:ext>
                    </a:extLst>
                  </p:cNvPr>
                  <p:cNvSpPr/>
                  <p:nvPr/>
                </p:nvSpPr>
                <p:spPr>
                  <a:xfrm>
                    <a:off x="5681716"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フローチャート: 結合子 265">
                    <a:extLst>
                      <a:ext uri="{FF2B5EF4-FFF2-40B4-BE49-F238E27FC236}">
                        <a16:creationId xmlns:a16="http://schemas.microsoft.com/office/drawing/2014/main" id="{9D91E958-1D5A-4245-B09C-82E145B862D5}"/>
                      </a:ext>
                    </a:extLst>
                  </p:cNvPr>
                  <p:cNvSpPr/>
                  <p:nvPr/>
                </p:nvSpPr>
                <p:spPr>
                  <a:xfrm>
                    <a:off x="6105525"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0" name="グループ化 239">
                  <a:extLst>
                    <a:ext uri="{FF2B5EF4-FFF2-40B4-BE49-F238E27FC236}">
                      <a16:creationId xmlns:a16="http://schemas.microsoft.com/office/drawing/2014/main" id="{B6D42991-0CD5-47F7-946F-B988FCD73178}"/>
                    </a:ext>
                  </a:extLst>
                </p:cNvPr>
                <p:cNvGrpSpPr/>
                <p:nvPr/>
              </p:nvGrpSpPr>
              <p:grpSpPr>
                <a:xfrm>
                  <a:off x="4058290" y="1619250"/>
                  <a:ext cx="2608351" cy="206024"/>
                  <a:chOff x="126766" y="1525462"/>
                  <a:chExt cx="6569328" cy="518887"/>
                </a:xfrm>
              </p:grpSpPr>
              <p:sp>
                <p:nvSpPr>
                  <p:cNvPr id="241" name="フローチャート: 結合子 240">
                    <a:extLst>
                      <a:ext uri="{FF2B5EF4-FFF2-40B4-BE49-F238E27FC236}">
                        <a16:creationId xmlns:a16="http://schemas.microsoft.com/office/drawing/2014/main" id="{20D3EC72-7FDE-4163-B256-010EA06AD573}"/>
                      </a:ext>
                    </a:extLst>
                  </p:cNvPr>
                  <p:cNvSpPr/>
                  <p:nvPr/>
                </p:nvSpPr>
                <p:spPr>
                  <a:xfrm>
                    <a:off x="126766"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フローチャート: 結合子 241">
                    <a:extLst>
                      <a:ext uri="{FF2B5EF4-FFF2-40B4-BE49-F238E27FC236}">
                        <a16:creationId xmlns:a16="http://schemas.microsoft.com/office/drawing/2014/main" id="{E1B4D2F0-7938-4C01-A703-E2060D97218D}"/>
                      </a:ext>
                    </a:extLst>
                  </p:cNvPr>
                  <p:cNvSpPr/>
                  <p:nvPr/>
                </p:nvSpPr>
                <p:spPr>
                  <a:xfrm>
                    <a:off x="688760"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3" name="フローチャート: 結合子 242">
                    <a:extLst>
                      <a:ext uri="{FF2B5EF4-FFF2-40B4-BE49-F238E27FC236}">
                        <a16:creationId xmlns:a16="http://schemas.microsoft.com/office/drawing/2014/main" id="{89A8844C-922A-485E-9D8B-E33A2AC8D6EA}"/>
                      </a:ext>
                    </a:extLst>
                  </p:cNvPr>
                  <p:cNvSpPr/>
                  <p:nvPr/>
                </p:nvSpPr>
                <p:spPr>
                  <a:xfrm>
                    <a:off x="1124105"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4" name="フローチャート: 結合子 243">
                    <a:extLst>
                      <a:ext uri="{FF2B5EF4-FFF2-40B4-BE49-F238E27FC236}">
                        <a16:creationId xmlns:a16="http://schemas.microsoft.com/office/drawing/2014/main" id="{B3555E87-0974-417C-86E5-D1DF281D7C0B}"/>
                      </a:ext>
                    </a:extLst>
                  </p:cNvPr>
                  <p:cNvSpPr/>
                  <p:nvPr/>
                </p:nvSpPr>
                <p:spPr>
                  <a:xfrm>
                    <a:off x="1686099"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フローチャート: 結合子 244">
                    <a:extLst>
                      <a:ext uri="{FF2B5EF4-FFF2-40B4-BE49-F238E27FC236}">
                        <a16:creationId xmlns:a16="http://schemas.microsoft.com/office/drawing/2014/main" id="{8896A21F-C1EC-470D-887A-4C43316033B9}"/>
                      </a:ext>
                    </a:extLst>
                  </p:cNvPr>
                  <p:cNvSpPr/>
                  <p:nvPr/>
                </p:nvSpPr>
                <p:spPr>
                  <a:xfrm>
                    <a:off x="2121445"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 name="フローチャート: 結合子 245">
                    <a:extLst>
                      <a:ext uri="{FF2B5EF4-FFF2-40B4-BE49-F238E27FC236}">
                        <a16:creationId xmlns:a16="http://schemas.microsoft.com/office/drawing/2014/main" id="{880E28B3-A750-4A0A-84C6-B16993AA3C0F}"/>
                      </a:ext>
                    </a:extLst>
                  </p:cNvPr>
                  <p:cNvSpPr/>
                  <p:nvPr/>
                </p:nvSpPr>
                <p:spPr>
                  <a:xfrm>
                    <a:off x="2683438"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 name="フローチャート: 結合子 246">
                    <a:extLst>
                      <a:ext uri="{FF2B5EF4-FFF2-40B4-BE49-F238E27FC236}">
                        <a16:creationId xmlns:a16="http://schemas.microsoft.com/office/drawing/2014/main" id="{AD7C5816-39A8-4938-9971-44C08FF6642E}"/>
                      </a:ext>
                    </a:extLst>
                  </p:cNvPr>
                  <p:cNvSpPr/>
                  <p:nvPr/>
                </p:nvSpPr>
                <p:spPr>
                  <a:xfrm>
                    <a:off x="3118784"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8" name="フローチャート: 結合子 247">
                    <a:extLst>
                      <a:ext uri="{FF2B5EF4-FFF2-40B4-BE49-F238E27FC236}">
                        <a16:creationId xmlns:a16="http://schemas.microsoft.com/office/drawing/2014/main" id="{3C71A7C5-FDFA-4493-BF2A-B62BE6BAB23D}"/>
                      </a:ext>
                    </a:extLst>
                  </p:cNvPr>
                  <p:cNvSpPr/>
                  <p:nvPr/>
                </p:nvSpPr>
                <p:spPr>
                  <a:xfrm>
                    <a:off x="3680778"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9" name="フローチャート: 結合子 248">
                    <a:extLst>
                      <a:ext uri="{FF2B5EF4-FFF2-40B4-BE49-F238E27FC236}">
                        <a16:creationId xmlns:a16="http://schemas.microsoft.com/office/drawing/2014/main" id="{1539F0D0-1133-45D7-8ACF-1D0A91143D38}"/>
                      </a:ext>
                    </a:extLst>
                  </p:cNvPr>
                  <p:cNvSpPr/>
                  <p:nvPr/>
                </p:nvSpPr>
                <p:spPr>
                  <a:xfrm>
                    <a:off x="4116124"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0" name="フローチャート: 結合子 249">
                    <a:extLst>
                      <a:ext uri="{FF2B5EF4-FFF2-40B4-BE49-F238E27FC236}">
                        <a16:creationId xmlns:a16="http://schemas.microsoft.com/office/drawing/2014/main" id="{08B1B3BC-40AF-487A-A8B5-12B757383B6B}"/>
                      </a:ext>
                    </a:extLst>
                  </p:cNvPr>
                  <p:cNvSpPr/>
                  <p:nvPr/>
                </p:nvSpPr>
                <p:spPr>
                  <a:xfrm>
                    <a:off x="4678117"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1" name="フローチャート: 結合子 250">
                    <a:extLst>
                      <a:ext uri="{FF2B5EF4-FFF2-40B4-BE49-F238E27FC236}">
                        <a16:creationId xmlns:a16="http://schemas.microsoft.com/office/drawing/2014/main" id="{AA791C34-3611-46E4-8ADA-A0C2D1120ECD}"/>
                      </a:ext>
                    </a:extLst>
                  </p:cNvPr>
                  <p:cNvSpPr/>
                  <p:nvPr/>
                </p:nvSpPr>
                <p:spPr>
                  <a:xfrm>
                    <a:off x="5113463"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2" name="フローチャート: 結合子 251">
                    <a:extLst>
                      <a:ext uri="{FF2B5EF4-FFF2-40B4-BE49-F238E27FC236}">
                        <a16:creationId xmlns:a16="http://schemas.microsoft.com/office/drawing/2014/main" id="{CDCF4EFD-6032-4340-9704-B2F0962F130F}"/>
                      </a:ext>
                    </a:extLst>
                  </p:cNvPr>
                  <p:cNvSpPr/>
                  <p:nvPr/>
                </p:nvSpPr>
                <p:spPr>
                  <a:xfrm>
                    <a:off x="5681716" y="1611187"/>
                    <a:ext cx="498670" cy="433162"/>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フローチャート: 結合子 252">
                    <a:extLst>
                      <a:ext uri="{FF2B5EF4-FFF2-40B4-BE49-F238E27FC236}">
                        <a16:creationId xmlns:a16="http://schemas.microsoft.com/office/drawing/2014/main" id="{F05B8735-A3C4-49F6-AD5C-7D8984E021FF}"/>
                      </a:ext>
                    </a:extLst>
                  </p:cNvPr>
                  <p:cNvSpPr/>
                  <p:nvPr/>
                </p:nvSpPr>
                <p:spPr>
                  <a:xfrm>
                    <a:off x="6105525" y="1525462"/>
                    <a:ext cx="590569" cy="433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47" name="グループ化 146">
                <a:extLst>
                  <a:ext uri="{FF2B5EF4-FFF2-40B4-BE49-F238E27FC236}">
                    <a16:creationId xmlns:a16="http://schemas.microsoft.com/office/drawing/2014/main" id="{CB80DC0C-903E-4D3D-AEEC-021DE602B36A}"/>
                  </a:ext>
                </a:extLst>
              </p:cNvPr>
              <p:cNvGrpSpPr/>
              <p:nvPr/>
            </p:nvGrpSpPr>
            <p:grpSpPr>
              <a:xfrm>
                <a:off x="536723" y="2130480"/>
                <a:ext cx="1921515" cy="2461044"/>
                <a:chOff x="1213146" y="2298674"/>
                <a:chExt cx="2591019" cy="2817810"/>
              </a:xfrm>
            </p:grpSpPr>
            <p:grpSp>
              <p:nvGrpSpPr>
                <p:cNvPr id="201" name="グループ化 200">
                  <a:extLst>
                    <a:ext uri="{FF2B5EF4-FFF2-40B4-BE49-F238E27FC236}">
                      <a16:creationId xmlns:a16="http://schemas.microsoft.com/office/drawing/2014/main" id="{B454EA8B-8C89-4491-BAF1-44B67C012D1A}"/>
                    </a:ext>
                  </a:extLst>
                </p:cNvPr>
                <p:cNvGrpSpPr/>
                <p:nvPr/>
              </p:nvGrpSpPr>
              <p:grpSpPr>
                <a:xfrm>
                  <a:off x="1213146" y="2461065"/>
                  <a:ext cx="2591019" cy="2655419"/>
                  <a:chOff x="1615326" y="2145181"/>
                  <a:chExt cx="1843779" cy="1889606"/>
                </a:xfrm>
              </p:grpSpPr>
              <p:grpSp>
                <p:nvGrpSpPr>
                  <p:cNvPr id="205" name="グループ化 204">
                    <a:extLst>
                      <a:ext uri="{FF2B5EF4-FFF2-40B4-BE49-F238E27FC236}">
                        <a16:creationId xmlns:a16="http://schemas.microsoft.com/office/drawing/2014/main" id="{706A796E-5A66-4317-8249-173AA6FB340E}"/>
                      </a:ext>
                    </a:extLst>
                  </p:cNvPr>
                  <p:cNvGrpSpPr/>
                  <p:nvPr/>
                </p:nvGrpSpPr>
                <p:grpSpPr>
                  <a:xfrm rot="17934359">
                    <a:off x="2406324" y="2365685"/>
                    <a:ext cx="1273286" cy="832277"/>
                    <a:chOff x="2463366" y="8298663"/>
                    <a:chExt cx="1966624" cy="1222170"/>
                  </a:xfrm>
                </p:grpSpPr>
                <p:grpSp>
                  <p:nvGrpSpPr>
                    <p:cNvPr id="227" name="グループ化 226">
                      <a:extLst>
                        <a:ext uri="{FF2B5EF4-FFF2-40B4-BE49-F238E27FC236}">
                          <a16:creationId xmlns:a16="http://schemas.microsoft.com/office/drawing/2014/main" id="{25E03A7A-5882-4660-A14D-40F04CC5711E}"/>
                        </a:ext>
                      </a:extLst>
                    </p:cNvPr>
                    <p:cNvGrpSpPr/>
                    <p:nvPr/>
                  </p:nvGrpSpPr>
                  <p:grpSpPr>
                    <a:xfrm>
                      <a:off x="2463366" y="8298663"/>
                      <a:ext cx="1966624" cy="1222170"/>
                      <a:chOff x="2497843" y="7614161"/>
                      <a:chExt cx="1966624" cy="1222170"/>
                    </a:xfrm>
                  </p:grpSpPr>
                  <p:grpSp>
                    <p:nvGrpSpPr>
                      <p:cNvPr id="231" name="グループ化 230">
                        <a:extLst>
                          <a:ext uri="{FF2B5EF4-FFF2-40B4-BE49-F238E27FC236}">
                            <a16:creationId xmlns:a16="http://schemas.microsoft.com/office/drawing/2014/main" id="{FF784FB6-6DFF-4F5A-8FAF-D48AC76FFD7B}"/>
                          </a:ext>
                        </a:extLst>
                      </p:cNvPr>
                      <p:cNvGrpSpPr/>
                      <p:nvPr/>
                    </p:nvGrpSpPr>
                    <p:grpSpPr>
                      <a:xfrm>
                        <a:off x="2963313" y="8067825"/>
                        <a:ext cx="1501154" cy="768506"/>
                        <a:chOff x="2926387" y="7870750"/>
                        <a:chExt cx="1501154" cy="768506"/>
                      </a:xfrm>
                    </p:grpSpPr>
                    <p:sp>
                      <p:nvSpPr>
                        <p:cNvPr id="234" name="四角形: 角を丸くする 233">
                          <a:extLst>
                            <a:ext uri="{FF2B5EF4-FFF2-40B4-BE49-F238E27FC236}">
                              <a16:creationId xmlns:a16="http://schemas.microsoft.com/office/drawing/2014/main" id="{3E2F4641-F8F4-4C6A-88D7-7D8C7C1B7419}"/>
                            </a:ext>
                          </a:extLst>
                        </p:cNvPr>
                        <p:cNvSpPr/>
                        <p:nvPr/>
                      </p:nvSpPr>
                      <p:spPr>
                        <a:xfrm>
                          <a:off x="3145456" y="8306809"/>
                          <a:ext cx="750778" cy="25241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82"/>
                        </a:p>
                      </p:txBody>
                    </p:sp>
                    <p:sp>
                      <p:nvSpPr>
                        <p:cNvPr id="235" name="フローチャート: 端子 234">
                          <a:extLst>
                            <a:ext uri="{FF2B5EF4-FFF2-40B4-BE49-F238E27FC236}">
                              <a16:creationId xmlns:a16="http://schemas.microsoft.com/office/drawing/2014/main" id="{24C5A757-917C-45E6-B75A-745C5B9536AD}"/>
                            </a:ext>
                          </a:extLst>
                        </p:cNvPr>
                        <p:cNvSpPr/>
                        <p:nvPr/>
                      </p:nvSpPr>
                      <p:spPr>
                        <a:xfrm rot="1134566">
                          <a:off x="3731053" y="8386220"/>
                          <a:ext cx="696488" cy="253036"/>
                        </a:xfrm>
                        <a:prstGeom prst="flowChartTermina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82" dirty="0"/>
                        </a:p>
                      </p:txBody>
                    </p:sp>
                    <p:sp>
                      <p:nvSpPr>
                        <p:cNvPr id="236" name="フローチャート: 端子 235">
                          <a:extLst>
                            <a:ext uri="{FF2B5EF4-FFF2-40B4-BE49-F238E27FC236}">
                              <a16:creationId xmlns:a16="http://schemas.microsoft.com/office/drawing/2014/main" id="{6B55AA4E-E54E-4DCE-A584-8A5493AE79B5}"/>
                            </a:ext>
                          </a:extLst>
                        </p:cNvPr>
                        <p:cNvSpPr/>
                        <p:nvPr/>
                      </p:nvSpPr>
                      <p:spPr>
                        <a:xfrm rot="3079745">
                          <a:off x="2670952" y="8126185"/>
                          <a:ext cx="744916" cy="234045"/>
                        </a:xfrm>
                        <a:prstGeom prst="flowChartTermina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82"/>
                        </a:p>
                      </p:txBody>
                    </p:sp>
                  </p:grpSp>
                  <p:sp>
                    <p:nvSpPr>
                      <p:cNvPr id="232" name="フローチャート: 手作業 231">
                        <a:extLst>
                          <a:ext uri="{FF2B5EF4-FFF2-40B4-BE49-F238E27FC236}">
                            <a16:creationId xmlns:a16="http://schemas.microsoft.com/office/drawing/2014/main" id="{85389117-0EA3-4750-91C3-D61CEBB82354}"/>
                          </a:ext>
                        </a:extLst>
                      </p:cNvPr>
                      <p:cNvSpPr/>
                      <p:nvPr/>
                    </p:nvSpPr>
                    <p:spPr>
                      <a:xfrm rot="19575436">
                        <a:off x="2497843" y="7614161"/>
                        <a:ext cx="299710" cy="509345"/>
                      </a:xfrm>
                      <a:prstGeom prst="flowChartManualOperat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82" dirty="0"/>
                      </a:p>
                    </p:txBody>
                  </p:sp>
                  <p:sp>
                    <p:nvSpPr>
                      <p:cNvPr id="233" name="楕円 232">
                        <a:extLst>
                          <a:ext uri="{FF2B5EF4-FFF2-40B4-BE49-F238E27FC236}">
                            <a16:creationId xmlns:a16="http://schemas.microsoft.com/office/drawing/2014/main" id="{56986021-84EB-4FA4-82C5-90FF3164FDA4}"/>
                          </a:ext>
                        </a:extLst>
                      </p:cNvPr>
                      <p:cNvSpPr/>
                      <p:nvPr/>
                    </p:nvSpPr>
                    <p:spPr>
                      <a:xfrm>
                        <a:off x="3966332" y="8120452"/>
                        <a:ext cx="343105" cy="3693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82"/>
                      </a:p>
                    </p:txBody>
                  </p:sp>
                </p:grpSp>
                <p:grpSp>
                  <p:nvGrpSpPr>
                    <p:cNvPr id="228" name="グループ化 227">
                      <a:extLst>
                        <a:ext uri="{FF2B5EF4-FFF2-40B4-BE49-F238E27FC236}">
                          <a16:creationId xmlns:a16="http://schemas.microsoft.com/office/drawing/2014/main" id="{05F7A4E0-980E-4EAC-B04C-31F78F51EFD9}"/>
                        </a:ext>
                      </a:extLst>
                    </p:cNvPr>
                    <p:cNvGrpSpPr/>
                    <p:nvPr/>
                  </p:nvGrpSpPr>
                  <p:grpSpPr>
                    <a:xfrm rot="18723016">
                      <a:off x="3857998" y="8730499"/>
                      <a:ext cx="201124" cy="458906"/>
                      <a:chOff x="2969825" y="7262583"/>
                      <a:chExt cx="212557" cy="458906"/>
                    </a:xfrm>
                  </p:grpSpPr>
                  <p:sp>
                    <p:nvSpPr>
                      <p:cNvPr id="229" name="アーチ 228">
                        <a:extLst>
                          <a:ext uri="{FF2B5EF4-FFF2-40B4-BE49-F238E27FC236}">
                            <a16:creationId xmlns:a16="http://schemas.microsoft.com/office/drawing/2014/main" id="{FE2EED32-D46B-4AAB-8287-3FB526B505FF}"/>
                          </a:ext>
                        </a:extLst>
                      </p:cNvPr>
                      <p:cNvSpPr/>
                      <p:nvPr/>
                    </p:nvSpPr>
                    <p:spPr>
                      <a:xfrm rot="11873098">
                        <a:off x="2969825" y="7502706"/>
                        <a:ext cx="212557" cy="218783"/>
                      </a:xfrm>
                      <a:prstGeom prst="blockArc">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82">
                          <a:solidFill>
                            <a:schemeClr val="tx1"/>
                          </a:solidFill>
                        </a:endParaRPr>
                      </a:p>
                    </p:txBody>
                  </p:sp>
                  <p:sp>
                    <p:nvSpPr>
                      <p:cNvPr id="230" name="正方形/長方形 229">
                        <a:extLst>
                          <a:ext uri="{FF2B5EF4-FFF2-40B4-BE49-F238E27FC236}">
                            <a16:creationId xmlns:a16="http://schemas.microsoft.com/office/drawing/2014/main" id="{3BA416AA-8FD2-4EC9-B906-F308F0337003}"/>
                          </a:ext>
                        </a:extLst>
                      </p:cNvPr>
                      <p:cNvSpPr/>
                      <p:nvPr/>
                    </p:nvSpPr>
                    <p:spPr>
                      <a:xfrm rot="1567477">
                        <a:off x="3051267" y="7262583"/>
                        <a:ext cx="48318" cy="345747"/>
                      </a:xfrm>
                      <a:prstGeom prst="rect">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82"/>
                      </a:p>
                    </p:txBody>
                  </p:sp>
                </p:grpSp>
              </p:grpSp>
              <p:grpSp>
                <p:nvGrpSpPr>
                  <p:cNvPr id="206" name="グループ化 205">
                    <a:extLst>
                      <a:ext uri="{FF2B5EF4-FFF2-40B4-BE49-F238E27FC236}">
                        <a16:creationId xmlns:a16="http://schemas.microsoft.com/office/drawing/2014/main" id="{9F90A8D5-4447-4F7D-BC16-6C7AD914119F}"/>
                      </a:ext>
                    </a:extLst>
                  </p:cNvPr>
                  <p:cNvGrpSpPr/>
                  <p:nvPr/>
                </p:nvGrpSpPr>
                <p:grpSpPr>
                  <a:xfrm>
                    <a:off x="1615326" y="2981779"/>
                    <a:ext cx="922233" cy="1053008"/>
                    <a:chOff x="1312884" y="4562230"/>
                    <a:chExt cx="1282679" cy="1336392"/>
                  </a:xfrm>
                </p:grpSpPr>
                <p:sp>
                  <p:nvSpPr>
                    <p:cNvPr id="208" name="台形 207">
                      <a:extLst>
                        <a:ext uri="{FF2B5EF4-FFF2-40B4-BE49-F238E27FC236}">
                          <a16:creationId xmlns:a16="http://schemas.microsoft.com/office/drawing/2014/main" id="{34B710D1-4469-4C68-9D09-22FB8FFE52E8}"/>
                        </a:ext>
                      </a:extLst>
                    </p:cNvPr>
                    <p:cNvSpPr/>
                    <p:nvPr/>
                  </p:nvSpPr>
                  <p:spPr>
                    <a:xfrm>
                      <a:off x="1851660" y="4953000"/>
                      <a:ext cx="228600" cy="945622"/>
                    </a:xfrm>
                    <a:prstGeom prst="trapezoid">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209" name="台形 208">
                      <a:extLst>
                        <a:ext uri="{FF2B5EF4-FFF2-40B4-BE49-F238E27FC236}">
                          <a16:creationId xmlns:a16="http://schemas.microsoft.com/office/drawing/2014/main" id="{F0EF1635-3AC0-4CEF-A4A5-C4DF47F958BF}"/>
                        </a:ext>
                      </a:extLst>
                    </p:cNvPr>
                    <p:cNvSpPr/>
                    <p:nvPr/>
                  </p:nvSpPr>
                  <p:spPr>
                    <a:xfrm rot="3841012">
                      <a:off x="2047268" y="5092527"/>
                      <a:ext cx="117642" cy="254438"/>
                    </a:xfrm>
                    <a:prstGeom prst="trapezoid">
                      <a:avLst>
                        <a:gd name="adj" fmla="val 1763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210" name="台形 209">
                      <a:extLst>
                        <a:ext uri="{FF2B5EF4-FFF2-40B4-BE49-F238E27FC236}">
                          <a16:creationId xmlns:a16="http://schemas.microsoft.com/office/drawing/2014/main" id="{42219E96-C80E-44DC-996A-BEAC74F3293B}"/>
                        </a:ext>
                      </a:extLst>
                    </p:cNvPr>
                    <p:cNvSpPr/>
                    <p:nvPr/>
                  </p:nvSpPr>
                  <p:spPr>
                    <a:xfrm rot="1906953">
                      <a:off x="2196592" y="5005688"/>
                      <a:ext cx="67915" cy="182328"/>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211" name="台形 210">
                      <a:extLst>
                        <a:ext uri="{FF2B5EF4-FFF2-40B4-BE49-F238E27FC236}">
                          <a16:creationId xmlns:a16="http://schemas.microsoft.com/office/drawing/2014/main" id="{EDEC7477-3068-4C7C-99A5-1E7094C1D242}"/>
                        </a:ext>
                      </a:extLst>
                    </p:cNvPr>
                    <p:cNvSpPr/>
                    <p:nvPr/>
                  </p:nvSpPr>
                  <p:spPr>
                    <a:xfrm rot="5583925">
                      <a:off x="2250072" y="5094623"/>
                      <a:ext cx="67915" cy="182328"/>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grpSp>
                  <p:nvGrpSpPr>
                    <p:cNvPr id="212" name="グループ化 211">
                      <a:extLst>
                        <a:ext uri="{FF2B5EF4-FFF2-40B4-BE49-F238E27FC236}">
                          <a16:creationId xmlns:a16="http://schemas.microsoft.com/office/drawing/2014/main" id="{121F1C05-E145-4190-AB58-40577840D8AF}"/>
                        </a:ext>
                      </a:extLst>
                    </p:cNvPr>
                    <p:cNvGrpSpPr/>
                    <p:nvPr/>
                  </p:nvGrpSpPr>
                  <p:grpSpPr>
                    <a:xfrm>
                      <a:off x="1967851" y="5224573"/>
                      <a:ext cx="627712" cy="363378"/>
                      <a:chOff x="1967851" y="5281913"/>
                      <a:chExt cx="523594" cy="306037"/>
                    </a:xfrm>
                  </p:grpSpPr>
                  <p:sp>
                    <p:nvSpPr>
                      <p:cNvPr id="224" name="台形 223">
                        <a:extLst>
                          <a:ext uri="{FF2B5EF4-FFF2-40B4-BE49-F238E27FC236}">
                            <a16:creationId xmlns:a16="http://schemas.microsoft.com/office/drawing/2014/main" id="{2C9EFB20-998D-47DA-9E96-75315E0008EA}"/>
                          </a:ext>
                        </a:extLst>
                      </p:cNvPr>
                      <p:cNvSpPr/>
                      <p:nvPr/>
                    </p:nvSpPr>
                    <p:spPr>
                      <a:xfrm rot="3841012">
                        <a:off x="2087090" y="5324885"/>
                        <a:ext cx="143826" cy="382303"/>
                      </a:xfrm>
                      <a:prstGeom prst="trapezoid">
                        <a:avLst>
                          <a:gd name="adj" fmla="val 1877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225" name="台形 224">
                        <a:extLst>
                          <a:ext uri="{FF2B5EF4-FFF2-40B4-BE49-F238E27FC236}">
                            <a16:creationId xmlns:a16="http://schemas.microsoft.com/office/drawing/2014/main" id="{73C06DB7-FAE0-4D04-AB9B-542C3E4548BD}"/>
                          </a:ext>
                        </a:extLst>
                      </p:cNvPr>
                      <p:cNvSpPr/>
                      <p:nvPr/>
                    </p:nvSpPr>
                    <p:spPr>
                      <a:xfrm rot="1906953">
                        <a:off x="2312843" y="5281913"/>
                        <a:ext cx="67915" cy="182328"/>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226" name="台形 225">
                        <a:extLst>
                          <a:ext uri="{FF2B5EF4-FFF2-40B4-BE49-F238E27FC236}">
                            <a16:creationId xmlns:a16="http://schemas.microsoft.com/office/drawing/2014/main" id="{C894403A-1B02-47BB-BDF7-A9D46C912BC3}"/>
                          </a:ext>
                        </a:extLst>
                      </p:cNvPr>
                      <p:cNvSpPr/>
                      <p:nvPr/>
                    </p:nvSpPr>
                    <p:spPr>
                      <a:xfrm rot="5583925">
                        <a:off x="2366323" y="5370848"/>
                        <a:ext cx="67915" cy="182328"/>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grpSp>
                <p:sp>
                  <p:nvSpPr>
                    <p:cNvPr id="213" name="台形 212">
                      <a:extLst>
                        <a:ext uri="{FF2B5EF4-FFF2-40B4-BE49-F238E27FC236}">
                          <a16:creationId xmlns:a16="http://schemas.microsoft.com/office/drawing/2014/main" id="{35DE96C0-6672-484F-AD5F-D3FBB9A2D8CA}"/>
                        </a:ext>
                      </a:extLst>
                    </p:cNvPr>
                    <p:cNvSpPr/>
                    <p:nvPr/>
                  </p:nvSpPr>
                  <p:spPr>
                    <a:xfrm rot="2729858">
                      <a:off x="2044965" y="4730425"/>
                      <a:ext cx="130717" cy="377389"/>
                    </a:xfrm>
                    <a:prstGeom prst="trapezoid">
                      <a:avLst>
                        <a:gd name="adj" fmla="val 1763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214" name="台形 213">
                      <a:extLst>
                        <a:ext uri="{FF2B5EF4-FFF2-40B4-BE49-F238E27FC236}">
                          <a16:creationId xmlns:a16="http://schemas.microsoft.com/office/drawing/2014/main" id="{419426FD-9970-4AE1-B5EF-83E36648F409}"/>
                        </a:ext>
                      </a:extLst>
                    </p:cNvPr>
                    <p:cNvSpPr/>
                    <p:nvPr/>
                  </p:nvSpPr>
                  <p:spPr>
                    <a:xfrm rot="19168579">
                      <a:off x="2120705" y="4566573"/>
                      <a:ext cx="114520" cy="208816"/>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215" name="台形 214">
                      <a:extLst>
                        <a:ext uri="{FF2B5EF4-FFF2-40B4-BE49-F238E27FC236}">
                          <a16:creationId xmlns:a16="http://schemas.microsoft.com/office/drawing/2014/main" id="{FDE86619-53FA-4D01-8B75-24EEA40284FE}"/>
                        </a:ext>
                      </a:extLst>
                    </p:cNvPr>
                    <p:cNvSpPr/>
                    <p:nvPr/>
                  </p:nvSpPr>
                  <p:spPr>
                    <a:xfrm rot="1738292">
                      <a:off x="2243666" y="4562230"/>
                      <a:ext cx="97848" cy="253778"/>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216" name="台形 215">
                      <a:extLst>
                        <a:ext uri="{FF2B5EF4-FFF2-40B4-BE49-F238E27FC236}">
                          <a16:creationId xmlns:a16="http://schemas.microsoft.com/office/drawing/2014/main" id="{184ED30D-7ABC-4976-ABFB-975E2DA76F77}"/>
                        </a:ext>
                      </a:extLst>
                    </p:cNvPr>
                    <p:cNvSpPr/>
                    <p:nvPr/>
                  </p:nvSpPr>
                  <p:spPr>
                    <a:xfrm rot="18410428">
                      <a:off x="1715881" y="5198308"/>
                      <a:ext cx="189633" cy="386190"/>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217" name="台形 216">
                      <a:extLst>
                        <a:ext uri="{FF2B5EF4-FFF2-40B4-BE49-F238E27FC236}">
                          <a16:creationId xmlns:a16="http://schemas.microsoft.com/office/drawing/2014/main" id="{E50BFE71-EA35-47C0-BF68-7C75D62C4233}"/>
                        </a:ext>
                      </a:extLst>
                    </p:cNvPr>
                    <p:cNvSpPr/>
                    <p:nvPr/>
                  </p:nvSpPr>
                  <p:spPr>
                    <a:xfrm rot="19475992">
                      <a:off x="1804616" y="4656416"/>
                      <a:ext cx="103191" cy="365562"/>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grpSp>
                  <p:nvGrpSpPr>
                    <p:cNvPr id="218" name="グループ化 217">
                      <a:extLst>
                        <a:ext uri="{FF2B5EF4-FFF2-40B4-BE49-F238E27FC236}">
                          <a16:creationId xmlns:a16="http://schemas.microsoft.com/office/drawing/2014/main" id="{29C4C6F8-64C1-49F4-AB93-7717C65A69FD}"/>
                        </a:ext>
                      </a:extLst>
                    </p:cNvPr>
                    <p:cNvGrpSpPr/>
                    <p:nvPr/>
                  </p:nvGrpSpPr>
                  <p:grpSpPr>
                    <a:xfrm rot="20828817">
                      <a:off x="1312884" y="4895977"/>
                      <a:ext cx="428343" cy="466558"/>
                      <a:chOff x="1456343" y="4929648"/>
                      <a:chExt cx="428343" cy="466558"/>
                    </a:xfrm>
                  </p:grpSpPr>
                  <p:sp>
                    <p:nvSpPr>
                      <p:cNvPr id="219" name="台形 218">
                        <a:extLst>
                          <a:ext uri="{FF2B5EF4-FFF2-40B4-BE49-F238E27FC236}">
                            <a16:creationId xmlns:a16="http://schemas.microsoft.com/office/drawing/2014/main" id="{50FFF05F-5051-4391-9D3E-E11B30DDB9C8}"/>
                          </a:ext>
                        </a:extLst>
                      </p:cNvPr>
                      <p:cNvSpPr/>
                      <p:nvPr/>
                    </p:nvSpPr>
                    <p:spPr>
                      <a:xfrm rot="19972753">
                        <a:off x="1660779" y="5115208"/>
                        <a:ext cx="143079" cy="259309"/>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220" name="台形 219">
                        <a:extLst>
                          <a:ext uri="{FF2B5EF4-FFF2-40B4-BE49-F238E27FC236}">
                            <a16:creationId xmlns:a16="http://schemas.microsoft.com/office/drawing/2014/main" id="{CD023679-6BFD-474B-8C80-13A0F66F443E}"/>
                          </a:ext>
                        </a:extLst>
                      </p:cNvPr>
                      <p:cNvSpPr/>
                      <p:nvPr/>
                    </p:nvSpPr>
                    <p:spPr>
                      <a:xfrm rot="18589593">
                        <a:off x="1533836" y="4937790"/>
                        <a:ext cx="104323" cy="259309"/>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221" name="台形 220">
                        <a:extLst>
                          <a:ext uri="{FF2B5EF4-FFF2-40B4-BE49-F238E27FC236}">
                            <a16:creationId xmlns:a16="http://schemas.microsoft.com/office/drawing/2014/main" id="{E7F4AEE0-0189-428C-B835-C55EA658F5E5}"/>
                          </a:ext>
                        </a:extLst>
                      </p:cNvPr>
                      <p:cNvSpPr/>
                      <p:nvPr/>
                    </p:nvSpPr>
                    <p:spPr>
                      <a:xfrm rot="1094599">
                        <a:off x="1651711" y="4929648"/>
                        <a:ext cx="95596" cy="176424"/>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222" name="台形 221">
                        <a:extLst>
                          <a:ext uri="{FF2B5EF4-FFF2-40B4-BE49-F238E27FC236}">
                            <a16:creationId xmlns:a16="http://schemas.microsoft.com/office/drawing/2014/main" id="{F0F3777E-C0DF-4DCC-9D85-C0F5A4910102}"/>
                          </a:ext>
                        </a:extLst>
                      </p:cNvPr>
                      <p:cNvSpPr/>
                      <p:nvPr/>
                    </p:nvSpPr>
                    <p:spPr>
                      <a:xfrm rot="17210458">
                        <a:off x="1612557" y="5150579"/>
                        <a:ext cx="103674" cy="387580"/>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223" name="台形 222">
                        <a:extLst>
                          <a:ext uri="{FF2B5EF4-FFF2-40B4-BE49-F238E27FC236}">
                            <a16:creationId xmlns:a16="http://schemas.microsoft.com/office/drawing/2014/main" id="{042A97F0-74D3-4496-8FB0-C4D2BE940217}"/>
                          </a:ext>
                        </a:extLst>
                      </p:cNvPr>
                      <p:cNvSpPr/>
                      <p:nvPr/>
                    </p:nvSpPr>
                    <p:spPr>
                      <a:xfrm rot="2201263">
                        <a:off x="1786635" y="5146733"/>
                        <a:ext cx="98051" cy="217402"/>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grpSp>
              </p:grpSp>
              <p:sp>
                <p:nvSpPr>
                  <p:cNvPr id="207" name="爆発: 8 pt 206">
                    <a:extLst>
                      <a:ext uri="{FF2B5EF4-FFF2-40B4-BE49-F238E27FC236}">
                        <a16:creationId xmlns:a16="http://schemas.microsoft.com/office/drawing/2014/main" id="{16449C4D-F633-454E-B2A5-8650CFFD7977}"/>
                      </a:ext>
                    </a:extLst>
                  </p:cNvPr>
                  <p:cNvSpPr/>
                  <p:nvPr/>
                </p:nvSpPr>
                <p:spPr>
                  <a:xfrm>
                    <a:off x="2238119" y="2912999"/>
                    <a:ext cx="361982" cy="468253"/>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82"/>
                  </a:p>
                </p:txBody>
              </p:sp>
            </p:grpSp>
            <p:sp>
              <p:nvSpPr>
                <p:cNvPr id="202" name="楕円 201">
                  <a:extLst>
                    <a:ext uri="{FF2B5EF4-FFF2-40B4-BE49-F238E27FC236}">
                      <a16:creationId xmlns:a16="http://schemas.microsoft.com/office/drawing/2014/main" id="{B4F5AF2F-72CE-4846-8EC1-99223F7A895C}"/>
                    </a:ext>
                  </a:extLst>
                </p:cNvPr>
                <p:cNvSpPr/>
                <p:nvPr/>
              </p:nvSpPr>
              <p:spPr>
                <a:xfrm>
                  <a:off x="3138248" y="2826630"/>
                  <a:ext cx="101907" cy="1010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楕円 202">
                  <a:extLst>
                    <a:ext uri="{FF2B5EF4-FFF2-40B4-BE49-F238E27FC236}">
                      <a16:creationId xmlns:a16="http://schemas.microsoft.com/office/drawing/2014/main" id="{9676EE56-9444-4A0E-AACB-0456F7D4D287}"/>
                    </a:ext>
                  </a:extLst>
                </p:cNvPr>
                <p:cNvSpPr/>
                <p:nvPr/>
              </p:nvSpPr>
              <p:spPr>
                <a:xfrm>
                  <a:off x="2621112" y="2298674"/>
                  <a:ext cx="278293" cy="27584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楕円 203">
                  <a:extLst>
                    <a:ext uri="{FF2B5EF4-FFF2-40B4-BE49-F238E27FC236}">
                      <a16:creationId xmlns:a16="http://schemas.microsoft.com/office/drawing/2014/main" id="{9EBE35EC-1008-45C7-817A-061315C7783B}"/>
                    </a:ext>
                  </a:extLst>
                </p:cNvPr>
                <p:cNvSpPr/>
                <p:nvPr/>
              </p:nvSpPr>
              <p:spPr>
                <a:xfrm>
                  <a:off x="2906430" y="2583088"/>
                  <a:ext cx="190520" cy="18884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8" name="グループ化 147">
                <a:extLst>
                  <a:ext uri="{FF2B5EF4-FFF2-40B4-BE49-F238E27FC236}">
                    <a16:creationId xmlns:a16="http://schemas.microsoft.com/office/drawing/2014/main" id="{FD1E471E-990E-4895-B23C-FCA06713A19A}"/>
                  </a:ext>
                </a:extLst>
              </p:cNvPr>
              <p:cNvGrpSpPr/>
              <p:nvPr/>
            </p:nvGrpSpPr>
            <p:grpSpPr>
              <a:xfrm rot="20557474">
                <a:off x="4510030" y="2166864"/>
                <a:ext cx="1464559" cy="957302"/>
                <a:chOff x="2463366" y="8298663"/>
                <a:chExt cx="1966624" cy="1222170"/>
              </a:xfrm>
            </p:grpSpPr>
            <p:grpSp>
              <p:nvGrpSpPr>
                <p:cNvPr id="191" name="グループ化 190">
                  <a:extLst>
                    <a:ext uri="{FF2B5EF4-FFF2-40B4-BE49-F238E27FC236}">
                      <a16:creationId xmlns:a16="http://schemas.microsoft.com/office/drawing/2014/main" id="{27054667-7D4D-4045-A53E-079DDAECB286}"/>
                    </a:ext>
                  </a:extLst>
                </p:cNvPr>
                <p:cNvGrpSpPr/>
                <p:nvPr/>
              </p:nvGrpSpPr>
              <p:grpSpPr>
                <a:xfrm>
                  <a:off x="2463366" y="8298663"/>
                  <a:ext cx="1966624" cy="1222170"/>
                  <a:chOff x="2497843" y="7614161"/>
                  <a:chExt cx="1966624" cy="1222170"/>
                </a:xfrm>
              </p:grpSpPr>
              <p:grpSp>
                <p:nvGrpSpPr>
                  <p:cNvPr id="195" name="グループ化 194">
                    <a:extLst>
                      <a:ext uri="{FF2B5EF4-FFF2-40B4-BE49-F238E27FC236}">
                        <a16:creationId xmlns:a16="http://schemas.microsoft.com/office/drawing/2014/main" id="{413707C3-FA7E-4138-92C0-7C37105FE989}"/>
                      </a:ext>
                    </a:extLst>
                  </p:cNvPr>
                  <p:cNvGrpSpPr/>
                  <p:nvPr/>
                </p:nvGrpSpPr>
                <p:grpSpPr>
                  <a:xfrm>
                    <a:off x="2963313" y="8067825"/>
                    <a:ext cx="1501154" cy="768506"/>
                    <a:chOff x="2926387" y="7870750"/>
                    <a:chExt cx="1501154" cy="768506"/>
                  </a:xfrm>
                </p:grpSpPr>
                <p:sp>
                  <p:nvSpPr>
                    <p:cNvPr id="198" name="四角形: 角を丸くする 197">
                      <a:extLst>
                        <a:ext uri="{FF2B5EF4-FFF2-40B4-BE49-F238E27FC236}">
                          <a16:creationId xmlns:a16="http://schemas.microsoft.com/office/drawing/2014/main" id="{ABD5D3EB-B2D3-410F-A090-504730EDA2C7}"/>
                        </a:ext>
                      </a:extLst>
                    </p:cNvPr>
                    <p:cNvSpPr/>
                    <p:nvPr/>
                  </p:nvSpPr>
                  <p:spPr>
                    <a:xfrm>
                      <a:off x="3145456" y="8306809"/>
                      <a:ext cx="750778" cy="25241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82"/>
                    </a:p>
                  </p:txBody>
                </p:sp>
                <p:sp>
                  <p:nvSpPr>
                    <p:cNvPr id="199" name="フローチャート: 端子 198">
                      <a:extLst>
                        <a:ext uri="{FF2B5EF4-FFF2-40B4-BE49-F238E27FC236}">
                          <a16:creationId xmlns:a16="http://schemas.microsoft.com/office/drawing/2014/main" id="{CE45530D-1B73-4456-A458-B36655E755C3}"/>
                        </a:ext>
                      </a:extLst>
                    </p:cNvPr>
                    <p:cNvSpPr/>
                    <p:nvPr/>
                  </p:nvSpPr>
                  <p:spPr>
                    <a:xfrm rot="1134566">
                      <a:off x="3731053" y="8386220"/>
                      <a:ext cx="696488" cy="253036"/>
                    </a:xfrm>
                    <a:prstGeom prst="flowChartTermina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82" dirty="0"/>
                    </a:p>
                  </p:txBody>
                </p:sp>
                <p:sp>
                  <p:nvSpPr>
                    <p:cNvPr id="200" name="フローチャート: 端子 199">
                      <a:extLst>
                        <a:ext uri="{FF2B5EF4-FFF2-40B4-BE49-F238E27FC236}">
                          <a16:creationId xmlns:a16="http://schemas.microsoft.com/office/drawing/2014/main" id="{B7F67AF9-A661-4918-BD39-E9223683BEF7}"/>
                        </a:ext>
                      </a:extLst>
                    </p:cNvPr>
                    <p:cNvSpPr/>
                    <p:nvPr/>
                  </p:nvSpPr>
                  <p:spPr>
                    <a:xfrm rot="3079745">
                      <a:off x="2670952" y="8126185"/>
                      <a:ext cx="744916" cy="234045"/>
                    </a:xfrm>
                    <a:prstGeom prst="flowChartTermina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82"/>
                    </a:p>
                  </p:txBody>
                </p:sp>
              </p:grpSp>
              <p:sp>
                <p:nvSpPr>
                  <p:cNvPr id="196" name="フローチャート: 手作業 195">
                    <a:extLst>
                      <a:ext uri="{FF2B5EF4-FFF2-40B4-BE49-F238E27FC236}">
                        <a16:creationId xmlns:a16="http://schemas.microsoft.com/office/drawing/2014/main" id="{C5581BEE-2F33-4C72-B92C-8240A8C8A54A}"/>
                      </a:ext>
                    </a:extLst>
                  </p:cNvPr>
                  <p:cNvSpPr/>
                  <p:nvPr/>
                </p:nvSpPr>
                <p:spPr>
                  <a:xfrm rot="19575436">
                    <a:off x="2497843" y="7614161"/>
                    <a:ext cx="299710" cy="509345"/>
                  </a:xfrm>
                  <a:prstGeom prst="flowChartManualOperat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82" dirty="0"/>
                  </a:p>
                </p:txBody>
              </p:sp>
              <p:sp>
                <p:nvSpPr>
                  <p:cNvPr id="197" name="楕円 196">
                    <a:extLst>
                      <a:ext uri="{FF2B5EF4-FFF2-40B4-BE49-F238E27FC236}">
                        <a16:creationId xmlns:a16="http://schemas.microsoft.com/office/drawing/2014/main" id="{CF5DA4DC-3E90-4F03-813D-0DC1F7A84B2D}"/>
                      </a:ext>
                    </a:extLst>
                  </p:cNvPr>
                  <p:cNvSpPr/>
                  <p:nvPr/>
                </p:nvSpPr>
                <p:spPr>
                  <a:xfrm>
                    <a:off x="3966332" y="8120452"/>
                    <a:ext cx="343105" cy="3693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82"/>
                  </a:p>
                </p:txBody>
              </p:sp>
            </p:grpSp>
            <p:grpSp>
              <p:nvGrpSpPr>
                <p:cNvPr id="192" name="グループ化 191">
                  <a:extLst>
                    <a:ext uri="{FF2B5EF4-FFF2-40B4-BE49-F238E27FC236}">
                      <a16:creationId xmlns:a16="http://schemas.microsoft.com/office/drawing/2014/main" id="{1108ED99-AB5E-4696-9A88-23A5A9E76881}"/>
                    </a:ext>
                  </a:extLst>
                </p:cNvPr>
                <p:cNvGrpSpPr/>
                <p:nvPr/>
              </p:nvGrpSpPr>
              <p:grpSpPr>
                <a:xfrm rot="18723016">
                  <a:off x="3857998" y="8730499"/>
                  <a:ext cx="201124" cy="458906"/>
                  <a:chOff x="2969825" y="7262583"/>
                  <a:chExt cx="212557" cy="458906"/>
                </a:xfrm>
              </p:grpSpPr>
              <p:sp>
                <p:nvSpPr>
                  <p:cNvPr id="193" name="アーチ 192">
                    <a:extLst>
                      <a:ext uri="{FF2B5EF4-FFF2-40B4-BE49-F238E27FC236}">
                        <a16:creationId xmlns:a16="http://schemas.microsoft.com/office/drawing/2014/main" id="{2B4357D6-C77D-479A-BF97-347145AC4906}"/>
                      </a:ext>
                    </a:extLst>
                  </p:cNvPr>
                  <p:cNvSpPr/>
                  <p:nvPr/>
                </p:nvSpPr>
                <p:spPr>
                  <a:xfrm rot="11873098">
                    <a:off x="2969825" y="7502706"/>
                    <a:ext cx="212557" cy="218783"/>
                  </a:xfrm>
                  <a:prstGeom prst="blockArc">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82">
                      <a:solidFill>
                        <a:schemeClr val="tx1"/>
                      </a:solidFill>
                    </a:endParaRPr>
                  </a:p>
                </p:txBody>
              </p:sp>
              <p:sp>
                <p:nvSpPr>
                  <p:cNvPr id="194" name="正方形/長方形 193">
                    <a:extLst>
                      <a:ext uri="{FF2B5EF4-FFF2-40B4-BE49-F238E27FC236}">
                        <a16:creationId xmlns:a16="http://schemas.microsoft.com/office/drawing/2014/main" id="{2809A2FC-7A8B-4E35-9265-4A36C46F5950}"/>
                      </a:ext>
                    </a:extLst>
                  </p:cNvPr>
                  <p:cNvSpPr/>
                  <p:nvPr/>
                </p:nvSpPr>
                <p:spPr>
                  <a:xfrm rot="1567477">
                    <a:off x="3051267" y="7262583"/>
                    <a:ext cx="48318" cy="345747"/>
                  </a:xfrm>
                  <a:prstGeom prst="rect">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82"/>
                  </a:p>
                </p:txBody>
              </p:sp>
            </p:grpSp>
          </p:grpSp>
          <p:grpSp>
            <p:nvGrpSpPr>
              <p:cNvPr id="149" name="グループ化 148">
                <a:extLst>
                  <a:ext uri="{FF2B5EF4-FFF2-40B4-BE49-F238E27FC236}">
                    <a16:creationId xmlns:a16="http://schemas.microsoft.com/office/drawing/2014/main" id="{13CC0CC9-468F-4751-A5F6-10E81CF89418}"/>
                  </a:ext>
                </a:extLst>
              </p:cNvPr>
              <p:cNvGrpSpPr/>
              <p:nvPr/>
            </p:nvGrpSpPr>
            <p:grpSpPr>
              <a:xfrm>
                <a:off x="3596695" y="3615543"/>
                <a:ext cx="833622" cy="975981"/>
                <a:chOff x="1312884" y="4562230"/>
                <a:chExt cx="1282679" cy="1336392"/>
              </a:xfrm>
            </p:grpSpPr>
            <p:sp>
              <p:nvSpPr>
                <p:cNvPr id="172" name="台形 171">
                  <a:extLst>
                    <a:ext uri="{FF2B5EF4-FFF2-40B4-BE49-F238E27FC236}">
                      <a16:creationId xmlns:a16="http://schemas.microsoft.com/office/drawing/2014/main" id="{CD0654CE-F1BD-465E-85E0-425B66B0DAC6}"/>
                    </a:ext>
                  </a:extLst>
                </p:cNvPr>
                <p:cNvSpPr/>
                <p:nvPr/>
              </p:nvSpPr>
              <p:spPr>
                <a:xfrm>
                  <a:off x="1851660" y="4953000"/>
                  <a:ext cx="228600" cy="945622"/>
                </a:xfrm>
                <a:prstGeom prst="trapezoid">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73" name="台形 172">
                  <a:extLst>
                    <a:ext uri="{FF2B5EF4-FFF2-40B4-BE49-F238E27FC236}">
                      <a16:creationId xmlns:a16="http://schemas.microsoft.com/office/drawing/2014/main" id="{3C9D5F45-7CCA-42E5-B193-0E0AEBFB05CB}"/>
                    </a:ext>
                  </a:extLst>
                </p:cNvPr>
                <p:cNvSpPr/>
                <p:nvPr/>
              </p:nvSpPr>
              <p:spPr>
                <a:xfrm rot="3841012">
                  <a:off x="2047268" y="5092527"/>
                  <a:ext cx="117642" cy="254438"/>
                </a:xfrm>
                <a:prstGeom prst="trapezoid">
                  <a:avLst>
                    <a:gd name="adj" fmla="val 1763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74" name="台形 173">
                  <a:extLst>
                    <a:ext uri="{FF2B5EF4-FFF2-40B4-BE49-F238E27FC236}">
                      <a16:creationId xmlns:a16="http://schemas.microsoft.com/office/drawing/2014/main" id="{CDB8DDC1-7941-465F-9D2C-EDA7F1B01DEE}"/>
                    </a:ext>
                  </a:extLst>
                </p:cNvPr>
                <p:cNvSpPr/>
                <p:nvPr/>
              </p:nvSpPr>
              <p:spPr>
                <a:xfrm rot="1906953">
                  <a:off x="2196592" y="5005688"/>
                  <a:ext cx="67915" cy="182328"/>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75" name="台形 174">
                  <a:extLst>
                    <a:ext uri="{FF2B5EF4-FFF2-40B4-BE49-F238E27FC236}">
                      <a16:creationId xmlns:a16="http://schemas.microsoft.com/office/drawing/2014/main" id="{AD6BAB7B-ED01-431B-BD9F-7CEB53BF9DAF}"/>
                    </a:ext>
                  </a:extLst>
                </p:cNvPr>
                <p:cNvSpPr/>
                <p:nvPr/>
              </p:nvSpPr>
              <p:spPr>
                <a:xfrm rot="5583925">
                  <a:off x="2250072" y="5094623"/>
                  <a:ext cx="67915" cy="182328"/>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grpSp>
              <p:nvGrpSpPr>
                <p:cNvPr id="176" name="グループ化 175">
                  <a:extLst>
                    <a:ext uri="{FF2B5EF4-FFF2-40B4-BE49-F238E27FC236}">
                      <a16:creationId xmlns:a16="http://schemas.microsoft.com/office/drawing/2014/main" id="{8A3288D3-00CD-4F1E-B7CD-DD668A967B7E}"/>
                    </a:ext>
                  </a:extLst>
                </p:cNvPr>
                <p:cNvGrpSpPr/>
                <p:nvPr/>
              </p:nvGrpSpPr>
              <p:grpSpPr>
                <a:xfrm>
                  <a:off x="1967851" y="5224573"/>
                  <a:ext cx="627712" cy="363378"/>
                  <a:chOff x="1967851" y="5281913"/>
                  <a:chExt cx="523594" cy="306037"/>
                </a:xfrm>
              </p:grpSpPr>
              <p:sp>
                <p:nvSpPr>
                  <p:cNvPr id="188" name="台形 187">
                    <a:extLst>
                      <a:ext uri="{FF2B5EF4-FFF2-40B4-BE49-F238E27FC236}">
                        <a16:creationId xmlns:a16="http://schemas.microsoft.com/office/drawing/2014/main" id="{1004993F-303F-4C77-A484-5CE6123398CF}"/>
                      </a:ext>
                    </a:extLst>
                  </p:cNvPr>
                  <p:cNvSpPr/>
                  <p:nvPr/>
                </p:nvSpPr>
                <p:spPr>
                  <a:xfrm rot="3841012">
                    <a:off x="2087090" y="5324885"/>
                    <a:ext cx="143826" cy="382303"/>
                  </a:xfrm>
                  <a:prstGeom prst="trapezoid">
                    <a:avLst>
                      <a:gd name="adj" fmla="val 1877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89" name="台形 188">
                    <a:extLst>
                      <a:ext uri="{FF2B5EF4-FFF2-40B4-BE49-F238E27FC236}">
                        <a16:creationId xmlns:a16="http://schemas.microsoft.com/office/drawing/2014/main" id="{B3992ED1-3968-4BE4-98BA-86263A1E76D4}"/>
                      </a:ext>
                    </a:extLst>
                  </p:cNvPr>
                  <p:cNvSpPr/>
                  <p:nvPr/>
                </p:nvSpPr>
                <p:spPr>
                  <a:xfrm rot="1906953">
                    <a:off x="2312843" y="5281913"/>
                    <a:ext cx="67915" cy="182328"/>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90" name="台形 189">
                    <a:extLst>
                      <a:ext uri="{FF2B5EF4-FFF2-40B4-BE49-F238E27FC236}">
                        <a16:creationId xmlns:a16="http://schemas.microsoft.com/office/drawing/2014/main" id="{F1940BF3-82D3-4F20-9799-1C93550CF8E6}"/>
                      </a:ext>
                    </a:extLst>
                  </p:cNvPr>
                  <p:cNvSpPr/>
                  <p:nvPr/>
                </p:nvSpPr>
                <p:spPr>
                  <a:xfrm rot="5583925">
                    <a:off x="2366323" y="5370848"/>
                    <a:ext cx="67915" cy="182328"/>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grpSp>
            <p:sp>
              <p:nvSpPr>
                <p:cNvPr id="177" name="台形 176">
                  <a:extLst>
                    <a:ext uri="{FF2B5EF4-FFF2-40B4-BE49-F238E27FC236}">
                      <a16:creationId xmlns:a16="http://schemas.microsoft.com/office/drawing/2014/main" id="{93F60253-08F7-4718-9ED1-498F9D38C603}"/>
                    </a:ext>
                  </a:extLst>
                </p:cNvPr>
                <p:cNvSpPr/>
                <p:nvPr/>
              </p:nvSpPr>
              <p:spPr>
                <a:xfrm rot="2729858">
                  <a:off x="2044965" y="4730425"/>
                  <a:ext cx="130717" cy="377389"/>
                </a:xfrm>
                <a:prstGeom prst="trapezoid">
                  <a:avLst>
                    <a:gd name="adj" fmla="val 1763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78" name="台形 177">
                  <a:extLst>
                    <a:ext uri="{FF2B5EF4-FFF2-40B4-BE49-F238E27FC236}">
                      <a16:creationId xmlns:a16="http://schemas.microsoft.com/office/drawing/2014/main" id="{8BC7151A-2DE4-45A7-85DA-89A1DEB2BACB}"/>
                    </a:ext>
                  </a:extLst>
                </p:cNvPr>
                <p:cNvSpPr/>
                <p:nvPr/>
              </p:nvSpPr>
              <p:spPr>
                <a:xfrm rot="19168579">
                  <a:off x="2120705" y="4566573"/>
                  <a:ext cx="114520" cy="208816"/>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79" name="台形 178">
                  <a:extLst>
                    <a:ext uri="{FF2B5EF4-FFF2-40B4-BE49-F238E27FC236}">
                      <a16:creationId xmlns:a16="http://schemas.microsoft.com/office/drawing/2014/main" id="{EFD89CE4-8041-45AB-A29F-7B2DDB3E3767}"/>
                    </a:ext>
                  </a:extLst>
                </p:cNvPr>
                <p:cNvSpPr/>
                <p:nvPr/>
              </p:nvSpPr>
              <p:spPr>
                <a:xfrm rot="1738292">
                  <a:off x="2243666" y="4562230"/>
                  <a:ext cx="97848" cy="253778"/>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80" name="台形 179">
                  <a:extLst>
                    <a:ext uri="{FF2B5EF4-FFF2-40B4-BE49-F238E27FC236}">
                      <a16:creationId xmlns:a16="http://schemas.microsoft.com/office/drawing/2014/main" id="{82D213B9-BBA2-4EFE-A7C8-7BD195624C80}"/>
                    </a:ext>
                  </a:extLst>
                </p:cNvPr>
                <p:cNvSpPr/>
                <p:nvPr/>
              </p:nvSpPr>
              <p:spPr>
                <a:xfrm rot="18410428">
                  <a:off x="1715881" y="5198308"/>
                  <a:ext cx="189633" cy="386190"/>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81" name="台形 180">
                  <a:extLst>
                    <a:ext uri="{FF2B5EF4-FFF2-40B4-BE49-F238E27FC236}">
                      <a16:creationId xmlns:a16="http://schemas.microsoft.com/office/drawing/2014/main" id="{D547D585-C743-4A3F-9537-50030F1DEA23}"/>
                    </a:ext>
                  </a:extLst>
                </p:cNvPr>
                <p:cNvSpPr/>
                <p:nvPr/>
              </p:nvSpPr>
              <p:spPr>
                <a:xfrm rot="19475992">
                  <a:off x="1804616" y="4656416"/>
                  <a:ext cx="103191" cy="365562"/>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grpSp>
              <p:nvGrpSpPr>
                <p:cNvPr id="182" name="グループ化 181">
                  <a:extLst>
                    <a:ext uri="{FF2B5EF4-FFF2-40B4-BE49-F238E27FC236}">
                      <a16:creationId xmlns:a16="http://schemas.microsoft.com/office/drawing/2014/main" id="{37559FE6-F68B-46DD-B099-25A2CE9EE6F7}"/>
                    </a:ext>
                  </a:extLst>
                </p:cNvPr>
                <p:cNvGrpSpPr/>
                <p:nvPr/>
              </p:nvGrpSpPr>
              <p:grpSpPr>
                <a:xfrm rot="20828817">
                  <a:off x="1312884" y="4895977"/>
                  <a:ext cx="428343" cy="466558"/>
                  <a:chOff x="1456343" y="4929648"/>
                  <a:chExt cx="428343" cy="466558"/>
                </a:xfrm>
              </p:grpSpPr>
              <p:sp>
                <p:nvSpPr>
                  <p:cNvPr id="183" name="台形 182">
                    <a:extLst>
                      <a:ext uri="{FF2B5EF4-FFF2-40B4-BE49-F238E27FC236}">
                        <a16:creationId xmlns:a16="http://schemas.microsoft.com/office/drawing/2014/main" id="{9A9EF1C4-E122-4072-BAEA-B9930F9D9E0C}"/>
                      </a:ext>
                    </a:extLst>
                  </p:cNvPr>
                  <p:cNvSpPr/>
                  <p:nvPr/>
                </p:nvSpPr>
                <p:spPr>
                  <a:xfrm rot="19972753">
                    <a:off x="1660779" y="5115208"/>
                    <a:ext cx="143079" cy="259309"/>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84" name="台形 183">
                    <a:extLst>
                      <a:ext uri="{FF2B5EF4-FFF2-40B4-BE49-F238E27FC236}">
                        <a16:creationId xmlns:a16="http://schemas.microsoft.com/office/drawing/2014/main" id="{07DD416B-2449-4512-884D-9CC109ED6512}"/>
                      </a:ext>
                    </a:extLst>
                  </p:cNvPr>
                  <p:cNvSpPr/>
                  <p:nvPr/>
                </p:nvSpPr>
                <p:spPr>
                  <a:xfrm rot="18589593">
                    <a:off x="1533836" y="4937790"/>
                    <a:ext cx="104323" cy="259309"/>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85" name="台形 184">
                    <a:extLst>
                      <a:ext uri="{FF2B5EF4-FFF2-40B4-BE49-F238E27FC236}">
                        <a16:creationId xmlns:a16="http://schemas.microsoft.com/office/drawing/2014/main" id="{E9FDC4BB-4EBD-4BDA-8F4F-654E4947A003}"/>
                      </a:ext>
                    </a:extLst>
                  </p:cNvPr>
                  <p:cNvSpPr/>
                  <p:nvPr/>
                </p:nvSpPr>
                <p:spPr>
                  <a:xfrm rot="1094599">
                    <a:off x="1651711" y="4929648"/>
                    <a:ext cx="95596" cy="176424"/>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86" name="台形 185">
                    <a:extLst>
                      <a:ext uri="{FF2B5EF4-FFF2-40B4-BE49-F238E27FC236}">
                        <a16:creationId xmlns:a16="http://schemas.microsoft.com/office/drawing/2014/main" id="{46FABA26-F2C3-4E86-B120-F6233553CB57}"/>
                      </a:ext>
                    </a:extLst>
                  </p:cNvPr>
                  <p:cNvSpPr/>
                  <p:nvPr/>
                </p:nvSpPr>
                <p:spPr>
                  <a:xfrm rot="17210458">
                    <a:off x="1612557" y="5150579"/>
                    <a:ext cx="103674" cy="387580"/>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87" name="台形 186">
                    <a:extLst>
                      <a:ext uri="{FF2B5EF4-FFF2-40B4-BE49-F238E27FC236}">
                        <a16:creationId xmlns:a16="http://schemas.microsoft.com/office/drawing/2014/main" id="{32D5ABB0-9604-490E-9D39-EDC317B26D79}"/>
                      </a:ext>
                    </a:extLst>
                  </p:cNvPr>
                  <p:cNvSpPr/>
                  <p:nvPr/>
                </p:nvSpPr>
                <p:spPr>
                  <a:xfrm rot="2201263">
                    <a:off x="1786635" y="5146733"/>
                    <a:ext cx="98051" cy="217402"/>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grpSp>
          </p:grpSp>
          <p:sp>
            <p:nvSpPr>
              <p:cNvPr id="150" name="ハート 149">
                <a:extLst>
                  <a:ext uri="{FF2B5EF4-FFF2-40B4-BE49-F238E27FC236}">
                    <a16:creationId xmlns:a16="http://schemas.microsoft.com/office/drawing/2014/main" id="{FF8C9C0C-DC01-433C-9B41-ECC65A312B00}"/>
                  </a:ext>
                </a:extLst>
              </p:cNvPr>
              <p:cNvSpPr/>
              <p:nvPr/>
            </p:nvSpPr>
            <p:spPr>
              <a:xfrm rot="2105636">
                <a:off x="5227398" y="3353045"/>
                <a:ext cx="419626" cy="397470"/>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吹き出し: 円形 150">
                <a:extLst>
                  <a:ext uri="{FF2B5EF4-FFF2-40B4-BE49-F238E27FC236}">
                    <a16:creationId xmlns:a16="http://schemas.microsoft.com/office/drawing/2014/main" id="{F00FBB44-0730-43E2-B566-922F7BC64E90}"/>
                  </a:ext>
                </a:extLst>
              </p:cNvPr>
              <p:cNvSpPr/>
              <p:nvPr/>
            </p:nvSpPr>
            <p:spPr>
              <a:xfrm rot="20266369">
                <a:off x="4666895" y="2095664"/>
                <a:ext cx="432482" cy="370648"/>
              </a:xfrm>
              <a:prstGeom prst="wedgeEllipseCallout">
                <a:avLst>
                  <a:gd name="adj1" fmla="val 104704"/>
                  <a:gd name="adj2" fmla="val 1091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2" name="グループ化 151">
                <a:extLst>
                  <a:ext uri="{FF2B5EF4-FFF2-40B4-BE49-F238E27FC236}">
                    <a16:creationId xmlns:a16="http://schemas.microsoft.com/office/drawing/2014/main" id="{8979796A-7F91-4932-AE6D-D073E7D2D850}"/>
                  </a:ext>
                </a:extLst>
              </p:cNvPr>
              <p:cNvGrpSpPr/>
              <p:nvPr/>
            </p:nvGrpSpPr>
            <p:grpSpPr>
              <a:xfrm>
                <a:off x="4389567" y="3615543"/>
                <a:ext cx="833622" cy="975981"/>
                <a:chOff x="1312884" y="4562230"/>
                <a:chExt cx="1282679" cy="1336392"/>
              </a:xfrm>
            </p:grpSpPr>
            <p:sp>
              <p:nvSpPr>
                <p:cNvPr id="153" name="台形 152">
                  <a:extLst>
                    <a:ext uri="{FF2B5EF4-FFF2-40B4-BE49-F238E27FC236}">
                      <a16:creationId xmlns:a16="http://schemas.microsoft.com/office/drawing/2014/main" id="{2CD6FAC4-EAC7-4151-AE2D-5161BFA29E5F}"/>
                    </a:ext>
                  </a:extLst>
                </p:cNvPr>
                <p:cNvSpPr/>
                <p:nvPr/>
              </p:nvSpPr>
              <p:spPr>
                <a:xfrm>
                  <a:off x="1851660" y="4953000"/>
                  <a:ext cx="228600" cy="945622"/>
                </a:xfrm>
                <a:prstGeom prst="trapezoid">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54" name="台形 153">
                  <a:extLst>
                    <a:ext uri="{FF2B5EF4-FFF2-40B4-BE49-F238E27FC236}">
                      <a16:creationId xmlns:a16="http://schemas.microsoft.com/office/drawing/2014/main" id="{654282BD-DE1E-4447-A709-7CE591125549}"/>
                    </a:ext>
                  </a:extLst>
                </p:cNvPr>
                <p:cNvSpPr/>
                <p:nvPr/>
              </p:nvSpPr>
              <p:spPr>
                <a:xfrm rot="3841012">
                  <a:off x="2047268" y="5092527"/>
                  <a:ext cx="117642" cy="254438"/>
                </a:xfrm>
                <a:prstGeom prst="trapezoid">
                  <a:avLst>
                    <a:gd name="adj" fmla="val 1763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55" name="台形 154">
                  <a:extLst>
                    <a:ext uri="{FF2B5EF4-FFF2-40B4-BE49-F238E27FC236}">
                      <a16:creationId xmlns:a16="http://schemas.microsoft.com/office/drawing/2014/main" id="{F9493C1F-ED0A-4F6F-9193-4BEBB32729EA}"/>
                    </a:ext>
                  </a:extLst>
                </p:cNvPr>
                <p:cNvSpPr/>
                <p:nvPr/>
              </p:nvSpPr>
              <p:spPr>
                <a:xfrm rot="1906953">
                  <a:off x="2196592" y="5005688"/>
                  <a:ext cx="67915" cy="182328"/>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56" name="台形 155">
                  <a:extLst>
                    <a:ext uri="{FF2B5EF4-FFF2-40B4-BE49-F238E27FC236}">
                      <a16:creationId xmlns:a16="http://schemas.microsoft.com/office/drawing/2014/main" id="{1F66A871-BCA8-44C8-BFD6-FE8C179B5C5D}"/>
                    </a:ext>
                  </a:extLst>
                </p:cNvPr>
                <p:cNvSpPr/>
                <p:nvPr/>
              </p:nvSpPr>
              <p:spPr>
                <a:xfrm rot="5583925">
                  <a:off x="2250072" y="5094623"/>
                  <a:ext cx="67915" cy="182328"/>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grpSp>
              <p:nvGrpSpPr>
                <p:cNvPr id="157" name="グループ化 156">
                  <a:extLst>
                    <a:ext uri="{FF2B5EF4-FFF2-40B4-BE49-F238E27FC236}">
                      <a16:creationId xmlns:a16="http://schemas.microsoft.com/office/drawing/2014/main" id="{D1D94EA7-54FB-4D72-A960-2CF63C61FB8A}"/>
                    </a:ext>
                  </a:extLst>
                </p:cNvPr>
                <p:cNvGrpSpPr/>
                <p:nvPr/>
              </p:nvGrpSpPr>
              <p:grpSpPr>
                <a:xfrm>
                  <a:off x="1967851" y="5224573"/>
                  <a:ext cx="627712" cy="363378"/>
                  <a:chOff x="1967851" y="5281913"/>
                  <a:chExt cx="523594" cy="306037"/>
                </a:xfrm>
              </p:grpSpPr>
              <p:sp>
                <p:nvSpPr>
                  <p:cNvPr id="169" name="台形 168">
                    <a:extLst>
                      <a:ext uri="{FF2B5EF4-FFF2-40B4-BE49-F238E27FC236}">
                        <a16:creationId xmlns:a16="http://schemas.microsoft.com/office/drawing/2014/main" id="{B048460B-E16F-4242-A493-47AD7BB69CDB}"/>
                      </a:ext>
                    </a:extLst>
                  </p:cNvPr>
                  <p:cNvSpPr/>
                  <p:nvPr/>
                </p:nvSpPr>
                <p:spPr>
                  <a:xfrm rot="3841012">
                    <a:off x="2087090" y="5324885"/>
                    <a:ext cx="143826" cy="382303"/>
                  </a:xfrm>
                  <a:prstGeom prst="trapezoid">
                    <a:avLst>
                      <a:gd name="adj" fmla="val 1877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70" name="台形 169">
                    <a:extLst>
                      <a:ext uri="{FF2B5EF4-FFF2-40B4-BE49-F238E27FC236}">
                        <a16:creationId xmlns:a16="http://schemas.microsoft.com/office/drawing/2014/main" id="{E97A0E48-22B6-4FC6-A9E3-6A0C771EB1E9}"/>
                      </a:ext>
                    </a:extLst>
                  </p:cNvPr>
                  <p:cNvSpPr/>
                  <p:nvPr/>
                </p:nvSpPr>
                <p:spPr>
                  <a:xfrm rot="1906953">
                    <a:off x="2312843" y="5281913"/>
                    <a:ext cx="67915" cy="182328"/>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71" name="台形 170">
                    <a:extLst>
                      <a:ext uri="{FF2B5EF4-FFF2-40B4-BE49-F238E27FC236}">
                        <a16:creationId xmlns:a16="http://schemas.microsoft.com/office/drawing/2014/main" id="{FBC3D977-15DD-4C14-833B-BA671AB9E8E3}"/>
                      </a:ext>
                    </a:extLst>
                  </p:cNvPr>
                  <p:cNvSpPr/>
                  <p:nvPr/>
                </p:nvSpPr>
                <p:spPr>
                  <a:xfrm rot="5583925">
                    <a:off x="2366323" y="5370848"/>
                    <a:ext cx="67915" cy="182328"/>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grpSp>
            <p:sp>
              <p:nvSpPr>
                <p:cNvPr id="158" name="台形 157">
                  <a:extLst>
                    <a:ext uri="{FF2B5EF4-FFF2-40B4-BE49-F238E27FC236}">
                      <a16:creationId xmlns:a16="http://schemas.microsoft.com/office/drawing/2014/main" id="{38F58753-0586-4CFA-9819-C3395FE3BB21}"/>
                    </a:ext>
                  </a:extLst>
                </p:cNvPr>
                <p:cNvSpPr/>
                <p:nvPr/>
              </p:nvSpPr>
              <p:spPr>
                <a:xfrm rot="2729858">
                  <a:off x="2044965" y="4730425"/>
                  <a:ext cx="130717" cy="377389"/>
                </a:xfrm>
                <a:prstGeom prst="trapezoid">
                  <a:avLst>
                    <a:gd name="adj" fmla="val 1763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59" name="台形 158">
                  <a:extLst>
                    <a:ext uri="{FF2B5EF4-FFF2-40B4-BE49-F238E27FC236}">
                      <a16:creationId xmlns:a16="http://schemas.microsoft.com/office/drawing/2014/main" id="{33329DEB-E497-4BBC-A0EB-E6B1EDE5D19D}"/>
                    </a:ext>
                  </a:extLst>
                </p:cNvPr>
                <p:cNvSpPr/>
                <p:nvPr/>
              </p:nvSpPr>
              <p:spPr>
                <a:xfrm rot="19168579">
                  <a:off x="2120705" y="4566573"/>
                  <a:ext cx="114520" cy="208816"/>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60" name="台形 159">
                  <a:extLst>
                    <a:ext uri="{FF2B5EF4-FFF2-40B4-BE49-F238E27FC236}">
                      <a16:creationId xmlns:a16="http://schemas.microsoft.com/office/drawing/2014/main" id="{F6B1C374-B0A7-4021-9A40-87F6EDF45E28}"/>
                    </a:ext>
                  </a:extLst>
                </p:cNvPr>
                <p:cNvSpPr/>
                <p:nvPr/>
              </p:nvSpPr>
              <p:spPr>
                <a:xfrm rot="1738292">
                  <a:off x="2243666" y="4562230"/>
                  <a:ext cx="97848" cy="253778"/>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61" name="台形 160">
                  <a:extLst>
                    <a:ext uri="{FF2B5EF4-FFF2-40B4-BE49-F238E27FC236}">
                      <a16:creationId xmlns:a16="http://schemas.microsoft.com/office/drawing/2014/main" id="{AFBBAA0C-0895-4793-ABB4-D9CEBE7D4150}"/>
                    </a:ext>
                  </a:extLst>
                </p:cNvPr>
                <p:cNvSpPr/>
                <p:nvPr/>
              </p:nvSpPr>
              <p:spPr>
                <a:xfrm rot="18410428">
                  <a:off x="1715881" y="5198308"/>
                  <a:ext cx="189633" cy="386190"/>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62" name="台形 161">
                  <a:extLst>
                    <a:ext uri="{FF2B5EF4-FFF2-40B4-BE49-F238E27FC236}">
                      <a16:creationId xmlns:a16="http://schemas.microsoft.com/office/drawing/2014/main" id="{1371D71E-7EF4-4579-BC99-332AB4210C76}"/>
                    </a:ext>
                  </a:extLst>
                </p:cNvPr>
                <p:cNvSpPr/>
                <p:nvPr/>
              </p:nvSpPr>
              <p:spPr>
                <a:xfrm rot="19475992">
                  <a:off x="1804616" y="4656416"/>
                  <a:ext cx="103191" cy="365562"/>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grpSp>
              <p:nvGrpSpPr>
                <p:cNvPr id="163" name="グループ化 162">
                  <a:extLst>
                    <a:ext uri="{FF2B5EF4-FFF2-40B4-BE49-F238E27FC236}">
                      <a16:creationId xmlns:a16="http://schemas.microsoft.com/office/drawing/2014/main" id="{4E8C02DD-94CE-41C5-94AB-071FD02116A9}"/>
                    </a:ext>
                  </a:extLst>
                </p:cNvPr>
                <p:cNvGrpSpPr/>
                <p:nvPr/>
              </p:nvGrpSpPr>
              <p:grpSpPr>
                <a:xfrm rot="20828817">
                  <a:off x="1312884" y="4895977"/>
                  <a:ext cx="428343" cy="466558"/>
                  <a:chOff x="1456343" y="4929648"/>
                  <a:chExt cx="428343" cy="466558"/>
                </a:xfrm>
              </p:grpSpPr>
              <p:sp>
                <p:nvSpPr>
                  <p:cNvPr id="164" name="台形 163">
                    <a:extLst>
                      <a:ext uri="{FF2B5EF4-FFF2-40B4-BE49-F238E27FC236}">
                        <a16:creationId xmlns:a16="http://schemas.microsoft.com/office/drawing/2014/main" id="{1728F17F-C3E5-4381-B55C-0D98ADED74F2}"/>
                      </a:ext>
                    </a:extLst>
                  </p:cNvPr>
                  <p:cNvSpPr/>
                  <p:nvPr/>
                </p:nvSpPr>
                <p:spPr>
                  <a:xfrm rot="19972753">
                    <a:off x="1660779" y="5115208"/>
                    <a:ext cx="143079" cy="259309"/>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65" name="台形 164">
                    <a:extLst>
                      <a:ext uri="{FF2B5EF4-FFF2-40B4-BE49-F238E27FC236}">
                        <a16:creationId xmlns:a16="http://schemas.microsoft.com/office/drawing/2014/main" id="{729CE112-C367-481F-8BE8-DCB524FB121E}"/>
                      </a:ext>
                    </a:extLst>
                  </p:cNvPr>
                  <p:cNvSpPr/>
                  <p:nvPr/>
                </p:nvSpPr>
                <p:spPr>
                  <a:xfrm rot="18589593">
                    <a:off x="1533836" y="4937790"/>
                    <a:ext cx="104323" cy="259309"/>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66" name="台形 165">
                    <a:extLst>
                      <a:ext uri="{FF2B5EF4-FFF2-40B4-BE49-F238E27FC236}">
                        <a16:creationId xmlns:a16="http://schemas.microsoft.com/office/drawing/2014/main" id="{17F6ADF0-7FEE-43D0-A4D0-F6099A6C6D6D}"/>
                      </a:ext>
                    </a:extLst>
                  </p:cNvPr>
                  <p:cNvSpPr/>
                  <p:nvPr/>
                </p:nvSpPr>
                <p:spPr>
                  <a:xfrm rot="1094599">
                    <a:off x="1651711" y="4929648"/>
                    <a:ext cx="95596" cy="176424"/>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67" name="台形 166">
                    <a:extLst>
                      <a:ext uri="{FF2B5EF4-FFF2-40B4-BE49-F238E27FC236}">
                        <a16:creationId xmlns:a16="http://schemas.microsoft.com/office/drawing/2014/main" id="{3663BB81-03B1-4269-8887-8A7987EA3E64}"/>
                      </a:ext>
                    </a:extLst>
                  </p:cNvPr>
                  <p:cNvSpPr/>
                  <p:nvPr/>
                </p:nvSpPr>
                <p:spPr>
                  <a:xfrm rot="17210458">
                    <a:off x="1612557" y="5150579"/>
                    <a:ext cx="103674" cy="387580"/>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sp>
                <p:nvSpPr>
                  <p:cNvPr id="168" name="台形 167">
                    <a:extLst>
                      <a:ext uri="{FF2B5EF4-FFF2-40B4-BE49-F238E27FC236}">
                        <a16:creationId xmlns:a16="http://schemas.microsoft.com/office/drawing/2014/main" id="{C4DF3E37-16B6-4955-9F7E-518D2C5E3165}"/>
                      </a:ext>
                    </a:extLst>
                  </p:cNvPr>
                  <p:cNvSpPr/>
                  <p:nvPr/>
                </p:nvSpPr>
                <p:spPr>
                  <a:xfrm rot="2201263">
                    <a:off x="1786635" y="5146733"/>
                    <a:ext cx="98051" cy="217402"/>
                  </a:xfrm>
                  <a:prstGeom prst="trapezoid">
                    <a:avLst>
                      <a:gd name="adj" fmla="val 16381"/>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82"/>
                  </a:p>
                </p:txBody>
              </p:sp>
            </p:grpSp>
          </p:grpSp>
        </p:grpSp>
      </p:grpSp>
      <p:sp>
        <p:nvSpPr>
          <p:cNvPr id="280" name="吹き出し: 角を丸めた四角形 279">
            <a:extLst>
              <a:ext uri="{FF2B5EF4-FFF2-40B4-BE49-F238E27FC236}">
                <a16:creationId xmlns:a16="http://schemas.microsoft.com/office/drawing/2014/main" id="{60150C14-BC77-49D4-A4B0-75761DECB23D}"/>
              </a:ext>
            </a:extLst>
          </p:cNvPr>
          <p:cNvSpPr/>
          <p:nvPr/>
        </p:nvSpPr>
        <p:spPr>
          <a:xfrm>
            <a:off x="449050" y="4413413"/>
            <a:ext cx="2759267" cy="1438789"/>
          </a:xfrm>
          <a:prstGeom prst="wedgeRoundRectCallout">
            <a:avLst>
              <a:gd name="adj1" fmla="val 95031"/>
              <a:gd name="adj2" fmla="val -2787"/>
              <a:gd name="adj3" fmla="val 16667"/>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1" lang="ja-JP" altLang="en-US" sz="2000" b="1" dirty="0">
                <a:solidFill>
                  <a:sysClr val="windowText" lastClr="000000"/>
                </a:solidFill>
              </a:rPr>
              <a:t>顔を上げて息継ぎを</a:t>
            </a:r>
            <a:endParaRPr kumimoji="1" lang="en-US" altLang="ja-JP" sz="2000" b="1" dirty="0">
              <a:solidFill>
                <a:sysClr val="windowText" lastClr="000000"/>
              </a:solidFill>
            </a:endParaRPr>
          </a:p>
          <a:p>
            <a:r>
              <a:rPr lang="ja-JP" altLang="en-US" sz="2000" b="1" dirty="0">
                <a:solidFill>
                  <a:sysClr val="windowText" lastClr="000000"/>
                </a:solidFill>
              </a:rPr>
              <a:t>しようとして、</a:t>
            </a:r>
            <a:endParaRPr lang="en-US" altLang="ja-JP" sz="2000" b="1" dirty="0">
              <a:solidFill>
                <a:sysClr val="windowText" lastClr="000000"/>
              </a:solidFill>
            </a:endParaRPr>
          </a:p>
          <a:p>
            <a:r>
              <a:rPr kumimoji="1" lang="ja-JP" altLang="en-US" sz="2000" b="1" dirty="0">
                <a:solidFill>
                  <a:sysClr val="windowText" lastClr="000000"/>
                </a:solidFill>
              </a:rPr>
              <a:t>立ち泳ぎしてしまう。</a:t>
            </a:r>
          </a:p>
        </p:txBody>
      </p:sp>
      <p:sp>
        <p:nvSpPr>
          <p:cNvPr id="281" name="コンテンツ プレースホルダー 146">
            <a:extLst>
              <a:ext uri="{FF2B5EF4-FFF2-40B4-BE49-F238E27FC236}">
                <a16:creationId xmlns:a16="http://schemas.microsoft.com/office/drawing/2014/main" id="{26A89BE6-CDFE-44D8-B620-2288774C63EA}"/>
              </a:ext>
            </a:extLst>
          </p:cNvPr>
          <p:cNvSpPr txBox="1">
            <a:spLocks/>
          </p:cNvSpPr>
          <p:nvPr/>
        </p:nvSpPr>
        <p:spPr>
          <a:xfrm>
            <a:off x="342042" y="1282802"/>
            <a:ext cx="10591277" cy="2194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50000"/>
              </a:lnSpc>
            </a:pPr>
            <a:r>
              <a:rPr lang="ja-JP" altLang="en-US" b="1" dirty="0"/>
              <a:t>知識不足：足元にサンゴがあることに気づいていない、そもそもどれがサンゴかわかっていない</a:t>
            </a:r>
            <a:endParaRPr lang="en-US" altLang="ja-JP" b="1" dirty="0"/>
          </a:p>
          <a:p>
            <a:pPr>
              <a:lnSpc>
                <a:spcPct val="150000"/>
              </a:lnSpc>
            </a:pPr>
            <a:r>
              <a:rPr lang="ja-JP" altLang="en-US" b="1" dirty="0"/>
              <a:t>技能不足：息継ぎをしようとして立ち泳ぎしてしまう</a:t>
            </a:r>
            <a:endParaRPr lang="en-US" altLang="ja-JP" b="1" dirty="0"/>
          </a:p>
        </p:txBody>
      </p:sp>
      <p:sp>
        <p:nvSpPr>
          <p:cNvPr id="282" name="コンテンツ プレースホルダー 146">
            <a:extLst>
              <a:ext uri="{FF2B5EF4-FFF2-40B4-BE49-F238E27FC236}">
                <a16:creationId xmlns:a16="http://schemas.microsoft.com/office/drawing/2014/main" id="{8B5AA020-D8EB-488D-9804-2280E80EC735}"/>
              </a:ext>
            </a:extLst>
          </p:cNvPr>
          <p:cNvSpPr txBox="1">
            <a:spLocks/>
          </p:cNvSpPr>
          <p:nvPr/>
        </p:nvSpPr>
        <p:spPr>
          <a:xfrm>
            <a:off x="486827" y="3448702"/>
            <a:ext cx="8036187" cy="64384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50000"/>
              </a:lnSpc>
              <a:buNone/>
            </a:pPr>
            <a:r>
              <a:rPr lang="ja-JP" altLang="en-US" b="1" dirty="0">
                <a:solidFill>
                  <a:srgbClr val="FF0000"/>
                </a:solidFill>
              </a:rPr>
              <a:t>いずれもガイドと一緒に海に入れば起こりにくい。</a:t>
            </a:r>
            <a:endParaRPr lang="en-US" altLang="ja-JP" b="1" dirty="0">
              <a:solidFill>
                <a:srgbClr val="FF0000"/>
              </a:solidFill>
            </a:endParaRPr>
          </a:p>
        </p:txBody>
      </p:sp>
      <p:sp>
        <p:nvSpPr>
          <p:cNvPr id="283" name="吹き出し: 角を丸めた四角形 282">
            <a:extLst>
              <a:ext uri="{FF2B5EF4-FFF2-40B4-BE49-F238E27FC236}">
                <a16:creationId xmlns:a16="http://schemas.microsoft.com/office/drawing/2014/main" id="{88F400CC-720E-452A-93CF-CA755E369BCB}"/>
              </a:ext>
            </a:extLst>
          </p:cNvPr>
          <p:cNvSpPr/>
          <p:nvPr/>
        </p:nvSpPr>
        <p:spPr>
          <a:xfrm>
            <a:off x="9368804" y="4081642"/>
            <a:ext cx="2759267" cy="1438789"/>
          </a:xfrm>
          <a:prstGeom prst="wedgeRoundRectCallout">
            <a:avLst>
              <a:gd name="adj1" fmla="val -74507"/>
              <a:gd name="adj2" fmla="val 7345"/>
              <a:gd name="adj3" fmla="val 16667"/>
            </a:avLst>
          </a:prstGeom>
          <a:solidFill>
            <a:schemeClr val="bg1"/>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1" lang="ja-JP" altLang="en-US" sz="2000" b="1" dirty="0">
                <a:solidFill>
                  <a:sysClr val="windowText" lastClr="000000"/>
                </a:solidFill>
              </a:rPr>
              <a:t>シュノーケルに慣れていれば、顔を上げずに呼吸できる♪</a:t>
            </a:r>
          </a:p>
        </p:txBody>
      </p:sp>
    </p:spTree>
    <p:extLst>
      <p:ext uri="{BB962C8B-B14F-4D97-AF65-F5344CB8AC3E}">
        <p14:creationId xmlns:p14="http://schemas.microsoft.com/office/powerpoint/2010/main" val="158758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2"/>
                                        </p:tgtEl>
                                        <p:attrNameLst>
                                          <p:attrName>style.visibility</p:attrName>
                                        </p:attrNameLst>
                                      </p:cBhvr>
                                      <p:to>
                                        <p:strVal val="visible"/>
                                      </p:to>
                                    </p:set>
                                    <p:anim calcmode="lin" valueType="num">
                                      <p:cBhvr>
                                        <p:cTn id="7" dur="500" fill="hold"/>
                                        <p:tgtEl>
                                          <p:spTgt spid="282"/>
                                        </p:tgtEl>
                                        <p:attrNameLst>
                                          <p:attrName>ppt_w</p:attrName>
                                        </p:attrNameLst>
                                      </p:cBhvr>
                                      <p:tavLst>
                                        <p:tav tm="0">
                                          <p:val>
                                            <p:fltVal val="0"/>
                                          </p:val>
                                        </p:tav>
                                        <p:tav tm="100000">
                                          <p:val>
                                            <p:strVal val="#ppt_w"/>
                                          </p:val>
                                        </p:tav>
                                      </p:tavLst>
                                    </p:anim>
                                    <p:anim calcmode="lin" valueType="num">
                                      <p:cBhvr>
                                        <p:cTn id="8" dur="500" fill="hold"/>
                                        <p:tgtEl>
                                          <p:spTgt spid="282"/>
                                        </p:tgtEl>
                                        <p:attrNameLst>
                                          <p:attrName>ppt_h</p:attrName>
                                        </p:attrNameLst>
                                      </p:cBhvr>
                                      <p:tavLst>
                                        <p:tav tm="0">
                                          <p:val>
                                            <p:fltVal val="0"/>
                                          </p:val>
                                        </p:tav>
                                        <p:tav tm="100000">
                                          <p:val>
                                            <p:strVal val="#ppt_h"/>
                                          </p:val>
                                        </p:tav>
                                      </p:tavLst>
                                    </p:anim>
                                    <p:animEffect transition="in" filter="fade">
                                      <p:cBhvr>
                                        <p:cTn id="9" dur="5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877CF60-5D1F-46AD-B5A8-C5A14097955A}"/>
              </a:ext>
            </a:extLst>
          </p:cNvPr>
          <p:cNvSpPr/>
          <p:nvPr/>
        </p:nvSpPr>
        <p:spPr>
          <a:xfrm>
            <a:off x="380392" y="299428"/>
            <a:ext cx="10273814" cy="1446550"/>
          </a:xfrm>
          <a:prstGeom prst="rect">
            <a:avLst/>
          </a:prstGeom>
          <a:noFill/>
        </p:spPr>
        <p:txBody>
          <a:bodyPr wrap="square" lIns="91440" tIns="45720" rIns="91440" bIns="45720">
            <a:spAutoFit/>
          </a:bodyPr>
          <a:lstStyle/>
          <a:p>
            <a:r>
              <a:rPr lang="ja-JP" altLang="en-US" sz="4400" b="0" cap="none" spc="0" dirty="0">
                <a:ln w="0"/>
                <a:solidFill>
                  <a:schemeClr val="tx1"/>
                </a:solidFill>
                <a:effectLst>
                  <a:outerShdw blurRad="38100" dist="19050" dir="2700000" algn="tl" rotWithShape="0">
                    <a:schemeClr val="dk1">
                      <a:alpha val="40000"/>
                    </a:schemeClr>
                  </a:outerShdw>
                </a:effectLst>
                <a:latin typeface="HG創英角ｺﾞｼｯｸUB" panose="020B0909000000000000" pitchFamily="49" charset="-128"/>
                <a:ea typeface="HG創英角ｺﾞｼｯｸUB" panose="020B0909000000000000" pitchFamily="49" charset="-128"/>
              </a:rPr>
              <a:t>サンゴに</a:t>
            </a:r>
            <a:r>
              <a:rPr lang="ja-JP" altLang="en-US" sz="4400" b="0" cap="none" spc="0" dirty="0">
                <a:ln w="0"/>
                <a:effectLst>
                  <a:outerShdw blurRad="38100" dist="19050" dir="2700000" algn="tl" rotWithShape="0">
                    <a:schemeClr val="dk1">
                      <a:alpha val="40000"/>
                    </a:schemeClr>
                  </a:outerShdw>
                </a:effectLst>
                <a:latin typeface="HG創英角ｺﾞｼｯｸUB" panose="020B0909000000000000" pitchFamily="49" charset="-128"/>
                <a:ea typeface="HG創英角ｺﾞｼｯｸUB" panose="020B0909000000000000" pitchFamily="49" charset="-128"/>
              </a:rPr>
              <a:t>ダメージを与える要因</a:t>
            </a:r>
            <a:r>
              <a:rPr lang="ja-JP" altLang="en-US" sz="4400" b="0" cap="none" spc="0" dirty="0">
                <a:ln w="0"/>
                <a:solidFill>
                  <a:schemeClr val="tx1"/>
                </a:solidFill>
                <a:effectLst>
                  <a:outerShdw blurRad="38100" dist="19050" dir="2700000" algn="tl" rotWithShape="0">
                    <a:schemeClr val="dk1">
                      <a:alpha val="40000"/>
                    </a:schemeClr>
                  </a:outerShdw>
                </a:effectLst>
                <a:latin typeface="HG創英角ｺﾞｼｯｸUB" panose="020B0909000000000000" pitchFamily="49" charset="-128"/>
                <a:ea typeface="HG創英角ｺﾞｼｯｸUB" panose="020B0909000000000000" pitchFamily="49" charset="-128"/>
              </a:rPr>
              <a:t>は</a:t>
            </a:r>
            <a:endParaRPr lang="en-US" altLang="ja-JP" sz="4400" b="0" cap="none" spc="0" dirty="0">
              <a:ln w="0"/>
              <a:solidFill>
                <a:schemeClr val="tx1"/>
              </a:solidFill>
              <a:effectLst>
                <a:outerShdw blurRad="38100" dist="19050" dir="2700000" algn="tl" rotWithShape="0">
                  <a:schemeClr val="dk1">
                    <a:alpha val="40000"/>
                  </a:schemeClr>
                </a:outerShdw>
              </a:effectLst>
              <a:latin typeface="HG創英角ｺﾞｼｯｸUB" panose="020B0909000000000000" pitchFamily="49" charset="-128"/>
              <a:ea typeface="HG創英角ｺﾞｼｯｸUB" panose="020B0909000000000000" pitchFamily="49" charset="-128"/>
            </a:endParaRPr>
          </a:p>
          <a:p>
            <a:r>
              <a:rPr lang="ja-JP" altLang="en-US" sz="4400" b="0" cap="none" spc="0" dirty="0">
                <a:ln w="0"/>
                <a:solidFill>
                  <a:schemeClr val="tx1"/>
                </a:solidFill>
                <a:effectLst>
                  <a:outerShdw blurRad="38100" dist="19050" dir="2700000" algn="tl" rotWithShape="0">
                    <a:schemeClr val="dk1">
                      <a:alpha val="40000"/>
                    </a:schemeClr>
                  </a:outerShdw>
                </a:effectLst>
                <a:latin typeface="HG創英角ｺﾞｼｯｸUB" panose="020B0909000000000000" pitchFamily="49" charset="-128"/>
                <a:ea typeface="HG創英角ｺﾞｼｯｸUB" panose="020B0909000000000000" pitchFamily="49" charset="-128"/>
              </a:rPr>
              <a:t>たくさんあるけれど･･･</a:t>
            </a:r>
          </a:p>
        </p:txBody>
      </p:sp>
      <p:sp>
        <p:nvSpPr>
          <p:cNvPr id="4" name="正方形/長方形 3">
            <a:extLst>
              <a:ext uri="{FF2B5EF4-FFF2-40B4-BE49-F238E27FC236}">
                <a16:creationId xmlns:a16="http://schemas.microsoft.com/office/drawing/2014/main" id="{0A9EC7E5-6A1E-4281-933F-D28B25722978}"/>
              </a:ext>
            </a:extLst>
          </p:cNvPr>
          <p:cNvSpPr/>
          <p:nvPr/>
        </p:nvSpPr>
        <p:spPr>
          <a:xfrm>
            <a:off x="320906" y="2264966"/>
            <a:ext cx="7203844" cy="4524315"/>
          </a:xfrm>
          <a:prstGeom prst="rect">
            <a:avLst/>
          </a:prstGeom>
          <a:noFill/>
        </p:spPr>
        <p:txBody>
          <a:bodyPr wrap="square" lIns="91440" tIns="45720" rIns="91440" bIns="45720">
            <a:spAutoFit/>
          </a:bodyPr>
          <a:lstStyle/>
          <a:p>
            <a:pPr marL="571500" indent="-571500">
              <a:lnSpc>
                <a:spcPct val="200000"/>
              </a:lnSpc>
              <a:buFont typeface="Arial" panose="020B0604020202020204" pitchFamily="34" charset="0"/>
              <a:buChar char="•"/>
            </a:pPr>
            <a:r>
              <a:rPr lang="ja-JP" altLang="en-US" sz="3600" b="1" cap="none" spc="0" dirty="0">
                <a:ln w="0"/>
                <a:effectLst>
                  <a:outerShdw blurRad="38100" dist="19050" dir="2700000" algn="tl" rotWithShape="0">
                    <a:schemeClr val="dk1">
                      <a:alpha val="40000"/>
                    </a:schemeClr>
                  </a:outerShdw>
                </a:effectLst>
              </a:rPr>
              <a:t>赤土・海水温の上昇</a:t>
            </a:r>
            <a:endParaRPr lang="en-US" altLang="ja-JP" sz="3600" b="1" cap="none" spc="0" dirty="0">
              <a:ln w="0"/>
              <a:effectLst>
                <a:outerShdw blurRad="38100" dist="19050" dir="2700000" algn="tl" rotWithShape="0">
                  <a:schemeClr val="dk1">
                    <a:alpha val="40000"/>
                  </a:schemeClr>
                </a:outerShdw>
              </a:effectLst>
            </a:endParaRPr>
          </a:p>
          <a:p>
            <a:pPr marL="571500" indent="-571500">
              <a:lnSpc>
                <a:spcPct val="200000"/>
              </a:lnSpc>
              <a:buFont typeface="Arial" panose="020B0604020202020204" pitchFamily="34" charset="0"/>
              <a:buChar char="•"/>
            </a:pPr>
            <a:r>
              <a:rPr lang="ja-JP" altLang="en-US" sz="3600" b="1" cap="none" spc="0" dirty="0">
                <a:ln w="0"/>
                <a:effectLst>
                  <a:outerShdw blurRad="38100" dist="19050" dir="2700000" algn="tl" rotWithShape="0">
                    <a:schemeClr val="dk1">
                      <a:alpha val="40000"/>
                    </a:schemeClr>
                  </a:outerShdw>
                </a:effectLst>
              </a:rPr>
              <a:t>オニヒトデなどによる捕食</a:t>
            </a:r>
            <a:endParaRPr lang="en-US" altLang="ja-JP" sz="3600" b="1" cap="none" spc="0" dirty="0">
              <a:ln w="0"/>
              <a:effectLst>
                <a:outerShdw blurRad="38100" dist="19050" dir="2700000" algn="tl" rotWithShape="0">
                  <a:schemeClr val="dk1">
                    <a:alpha val="40000"/>
                  </a:schemeClr>
                </a:outerShdw>
              </a:effectLst>
            </a:endParaRPr>
          </a:p>
          <a:p>
            <a:pPr marL="571500" indent="-571500">
              <a:lnSpc>
                <a:spcPct val="200000"/>
              </a:lnSpc>
              <a:buFont typeface="Arial" panose="020B0604020202020204" pitchFamily="34" charset="0"/>
              <a:buChar char="•"/>
            </a:pPr>
            <a:r>
              <a:rPr lang="ja-JP" altLang="en-US" sz="3600" b="1" cap="none" spc="0" dirty="0">
                <a:ln w="0"/>
                <a:effectLst>
                  <a:outerShdw blurRad="38100" dist="19050" dir="2700000" algn="tl" rotWithShape="0">
                    <a:schemeClr val="dk1">
                      <a:alpha val="40000"/>
                    </a:schemeClr>
                  </a:outerShdw>
                </a:effectLst>
              </a:rPr>
              <a:t>ヒトによる踏みつけ</a:t>
            </a:r>
            <a:endParaRPr lang="en-US" altLang="ja-JP" sz="3600" b="1" cap="none" spc="0" dirty="0">
              <a:ln w="0"/>
              <a:effectLst>
                <a:outerShdw blurRad="38100" dist="19050" dir="2700000" algn="tl" rotWithShape="0">
                  <a:schemeClr val="dk1">
                    <a:alpha val="40000"/>
                  </a:schemeClr>
                </a:outerShdw>
              </a:effectLst>
            </a:endParaRPr>
          </a:p>
          <a:p>
            <a:pPr marL="571500" indent="-571500">
              <a:lnSpc>
                <a:spcPct val="200000"/>
              </a:lnSpc>
              <a:buFont typeface="Arial" panose="020B0604020202020204" pitchFamily="34" charset="0"/>
              <a:buChar char="•"/>
            </a:pPr>
            <a:endParaRPr lang="en-US" altLang="ja-JP" sz="3600" b="1" cap="none" spc="0" dirty="0">
              <a:ln w="0"/>
              <a:effectLst>
                <a:outerShdw blurRad="38100" dist="19050" dir="2700000" algn="tl" rotWithShape="0">
                  <a:schemeClr val="dk1">
                    <a:alpha val="40000"/>
                  </a:schemeClr>
                </a:outerShdw>
              </a:effectLst>
            </a:endParaRPr>
          </a:p>
        </p:txBody>
      </p:sp>
      <p:sp>
        <p:nvSpPr>
          <p:cNvPr id="7" name="角丸四角形 6"/>
          <p:cNvSpPr/>
          <p:nvPr/>
        </p:nvSpPr>
        <p:spPr>
          <a:xfrm>
            <a:off x="7010400" y="2598933"/>
            <a:ext cx="4838699" cy="75197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行政レベルの取り組みが必要</a:t>
            </a:r>
          </a:p>
        </p:txBody>
      </p:sp>
      <p:sp>
        <p:nvSpPr>
          <p:cNvPr id="11" name="角丸四角形 10"/>
          <p:cNvSpPr/>
          <p:nvPr/>
        </p:nvSpPr>
        <p:spPr>
          <a:xfrm>
            <a:off x="7010400" y="3684870"/>
            <a:ext cx="4838699" cy="75197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現在は落ち着いている</a:t>
            </a:r>
          </a:p>
        </p:txBody>
      </p:sp>
      <p:sp>
        <p:nvSpPr>
          <p:cNvPr id="12" name="角丸四角形 11"/>
          <p:cNvSpPr/>
          <p:nvPr/>
        </p:nvSpPr>
        <p:spPr>
          <a:xfrm>
            <a:off x="7010400" y="4797492"/>
            <a:ext cx="4838699" cy="13031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高校生による地域レベルの取り組みが有効かも！？</a:t>
            </a:r>
          </a:p>
        </p:txBody>
      </p:sp>
    </p:spTree>
    <p:extLst>
      <p:ext uri="{BB962C8B-B14F-4D97-AF65-F5344CB8AC3E}">
        <p14:creationId xmlns:p14="http://schemas.microsoft.com/office/powerpoint/2010/main" val="269195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87494D19-EBFD-45BC-AF3A-24DA0FC38A9F}"/>
              </a:ext>
            </a:extLst>
          </p:cNvPr>
          <p:cNvGrpSpPr/>
          <p:nvPr/>
        </p:nvGrpSpPr>
        <p:grpSpPr>
          <a:xfrm>
            <a:off x="9124450" y="3592007"/>
            <a:ext cx="3401421" cy="3265993"/>
            <a:chOff x="9124450" y="3592007"/>
            <a:chExt cx="3401421" cy="3265993"/>
          </a:xfrm>
        </p:grpSpPr>
        <p:pic>
          <p:nvPicPr>
            <p:cNvPr id="2060" name="Picture 12" descr="マリンテイスト」の写真素材 | 68件の無料イラスト画像 | Adobe Stock">
              <a:extLst>
                <a:ext uri="{FF2B5EF4-FFF2-40B4-BE49-F238E27FC236}">
                  <a16:creationId xmlns:a16="http://schemas.microsoft.com/office/drawing/2014/main" id="{82CE5BD0-F6DA-41E4-8DAF-13E577DE4B97}"/>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124450" y="3917852"/>
              <a:ext cx="3401421" cy="29401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マリンテイスト」の写真素材 | 68件の無料イラスト画像 | Adobe Stock">
              <a:extLst>
                <a:ext uri="{FF2B5EF4-FFF2-40B4-BE49-F238E27FC236}">
                  <a16:creationId xmlns:a16="http://schemas.microsoft.com/office/drawing/2014/main" id="{CA9B44A3-7C04-4E73-A206-91127FACCB9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406556" y="3592007"/>
              <a:ext cx="1785444" cy="149117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正方形/長方形 1">
            <a:extLst>
              <a:ext uri="{FF2B5EF4-FFF2-40B4-BE49-F238E27FC236}">
                <a16:creationId xmlns:a16="http://schemas.microsoft.com/office/drawing/2014/main" id="{B877CF60-5D1F-46AD-B5A8-C5A14097955A}"/>
              </a:ext>
            </a:extLst>
          </p:cNvPr>
          <p:cNvSpPr/>
          <p:nvPr/>
        </p:nvSpPr>
        <p:spPr>
          <a:xfrm>
            <a:off x="-534008" y="299428"/>
            <a:ext cx="10273814" cy="769441"/>
          </a:xfrm>
          <a:prstGeom prst="rect">
            <a:avLst/>
          </a:prstGeom>
          <a:noFill/>
        </p:spPr>
        <p:txBody>
          <a:bodyPr wrap="square" lIns="91440" tIns="45720" rIns="91440" bIns="45720">
            <a:spAutoFit/>
          </a:bodyPr>
          <a:lstStyle/>
          <a:p>
            <a:pPr algn="ctr"/>
            <a:r>
              <a:rPr lang="ja-JP" altLang="en-US" sz="4400" b="0" cap="none" spc="0" dirty="0">
                <a:ln w="0"/>
                <a:solidFill>
                  <a:schemeClr val="tx1"/>
                </a:solidFill>
                <a:effectLst>
                  <a:outerShdw blurRad="38100" dist="19050" dir="2700000" algn="tl" rotWithShape="0">
                    <a:schemeClr val="dk1">
                      <a:alpha val="40000"/>
                    </a:schemeClr>
                  </a:outerShdw>
                </a:effectLst>
                <a:latin typeface="HG創英角ｺﾞｼｯｸUB" panose="020B0909000000000000" pitchFamily="49" charset="-128"/>
                <a:ea typeface="HG創英角ｺﾞｼｯｸUB" panose="020B0909000000000000" pitchFamily="49" charset="-128"/>
              </a:rPr>
              <a:t>解決のための私たちのアクション</a:t>
            </a:r>
          </a:p>
        </p:txBody>
      </p:sp>
      <p:sp>
        <p:nvSpPr>
          <p:cNvPr id="4" name="正方形/長方形 3">
            <a:extLst>
              <a:ext uri="{FF2B5EF4-FFF2-40B4-BE49-F238E27FC236}">
                <a16:creationId xmlns:a16="http://schemas.microsoft.com/office/drawing/2014/main" id="{0A9EC7E5-6A1E-4281-933F-D28B25722978}"/>
              </a:ext>
            </a:extLst>
          </p:cNvPr>
          <p:cNvSpPr/>
          <p:nvPr/>
        </p:nvSpPr>
        <p:spPr>
          <a:xfrm>
            <a:off x="232857" y="1260202"/>
            <a:ext cx="11535074" cy="3416320"/>
          </a:xfrm>
          <a:prstGeom prst="rect">
            <a:avLst/>
          </a:prstGeom>
          <a:noFill/>
        </p:spPr>
        <p:txBody>
          <a:bodyPr wrap="square" lIns="91440" tIns="45720" rIns="91440" bIns="45720">
            <a:spAutoFit/>
          </a:bodyPr>
          <a:lstStyle/>
          <a:p>
            <a:pPr marL="571500" indent="-571500">
              <a:buFont typeface="Arial" panose="020B0604020202020204" pitchFamily="34" charset="0"/>
              <a:buChar char="•"/>
            </a:pPr>
            <a:r>
              <a:rPr lang="ja-JP" altLang="en-US" sz="3600" b="1" cap="none" spc="0" dirty="0">
                <a:ln w="0"/>
                <a:effectLst>
                  <a:outerShdw blurRad="38100" dist="19050" dir="2700000" algn="tl" rotWithShape="0">
                    <a:schemeClr val="dk1">
                      <a:alpha val="40000"/>
                    </a:schemeClr>
                  </a:outerShdw>
                </a:effectLst>
              </a:rPr>
              <a:t>より多くの人がサンゴについて知</a:t>
            </a:r>
            <a:r>
              <a:rPr lang="ja-JP" altLang="en-US" sz="3600" b="1" dirty="0">
                <a:ln w="0"/>
                <a:effectLst>
                  <a:outerShdw blurRad="38100" dist="19050" dir="2700000" algn="tl" rotWithShape="0">
                    <a:schemeClr val="dk1">
                      <a:alpha val="40000"/>
                    </a:schemeClr>
                  </a:outerShdw>
                </a:effectLst>
              </a:rPr>
              <a:t>り</a:t>
            </a:r>
            <a:r>
              <a:rPr lang="ja-JP" altLang="en-US" sz="3600" b="1" cap="none" spc="0" dirty="0">
                <a:ln w="0"/>
                <a:effectLst>
                  <a:outerShdw blurRad="38100" dist="19050" dir="2700000" algn="tl" rotWithShape="0">
                    <a:schemeClr val="dk1">
                      <a:alpha val="40000"/>
                    </a:schemeClr>
                  </a:outerShdw>
                </a:effectLst>
              </a:rPr>
              <a:t>、海に入るときにサンゴを踏まないように意識を</a:t>
            </a:r>
            <a:r>
              <a:rPr lang="ja-JP" altLang="en-US" sz="3600" b="1" dirty="0">
                <a:ln w="0"/>
                <a:effectLst>
                  <a:outerShdw blurRad="38100" dist="19050" dir="2700000" algn="tl" rotWithShape="0">
                    <a:schemeClr val="dk1">
                      <a:alpha val="40000"/>
                    </a:schemeClr>
                  </a:outerShdw>
                </a:effectLst>
              </a:rPr>
              <a:t>させるメッセージを発信</a:t>
            </a:r>
            <a:r>
              <a:rPr lang="ja-JP" altLang="en-US" sz="3600" b="1" cap="none" spc="0" dirty="0">
                <a:ln w="0"/>
                <a:effectLst>
                  <a:outerShdw blurRad="38100" dist="19050" dir="2700000" algn="tl" rotWithShape="0">
                    <a:schemeClr val="dk1">
                      <a:alpha val="40000"/>
                    </a:schemeClr>
                  </a:outerShdw>
                </a:effectLst>
              </a:rPr>
              <a:t>をしよう！</a:t>
            </a:r>
            <a:endParaRPr lang="en-US" altLang="ja-JP" sz="3600" b="1" cap="none" spc="0" dirty="0">
              <a:ln w="0"/>
              <a:effectLst>
                <a:outerShdw blurRad="38100" dist="19050" dir="2700000" algn="tl" rotWithShape="0">
                  <a:schemeClr val="dk1">
                    <a:alpha val="40000"/>
                  </a:schemeClr>
                </a:outerShdw>
              </a:effectLst>
            </a:endParaRPr>
          </a:p>
          <a:p>
            <a:pPr marL="571500" indent="-571500">
              <a:buFont typeface="Arial" panose="020B0604020202020204" pitchFamily="34" charset="0"/>
              <a:buChar char="•"/>
            </a:pPr>
            <a:endParaRPr lang="en-US" altLang="ja-JP" sz="3600" b="1" dirty="0">
              <a:ln w="0"/>
              <a:effectLst>
                <a:outerShdw blurRad="38100" dist="19050" dir="2700000" algn="tl" rotWithShape="0">
                  <a:schemeClr val="dk1">
                    <a:alpha val="40000"/>
                  </a:schemeClr>
                </a:outerShdw>
              </a:effectLst>
            </a:endParaRPr>
          </a:p>
          <a:p>
            <a:pPr marL="571500" indent="-571500">
              <a:buFont typeface="Arial" panose="020B0604020202020204" pitchFamily="34" charset="0"/>
              <a:buChar char="•"/>
            </a:pPr>
            <a:r>
              <a:rPr lang="ja-JP" altLang="en-US" sz="3600" b="1" cap="none" spc="0" dirty="0">
                <a:ln w="0"/>
                <a:effectLst>
                  <a:outerShdw blurRad="38100" dist="19050" dir="2700000" algn="tl" rotWithShape="0">
                    <a:schemeClr val="dk1">
                      <a:alpha val="40000"/>
                    </a:schemeClr>
                  </a:outerShdw>
                </a:effectLst>
              </a:rPr>
              <a:t>観光客だけではなく、島の人にもみてもらえる媒体にしたい</a:t>
            </a:r>
            <a:endParaRPr lang="en-US" altLang="ja-JP" sz="3600" b="1" cap="none" spc="0" dirty="0">
              <a:ln w="0"/>
              <a:effectLst>
                <a:outerShdw blurRad="38100" dist="19050" dir="2700000" algn="tl" rotWithShape="0">
                  <a:schemeClr val="dk1">
                    <a:alpha val="40000"/>
                  </a:schemeClr>
                </a:outerShdw>
              </a:effectLst>
            </a:endParaRPr>
          </a:p>
        </p:txBody>
      </p:sp>
      <p:sp>
        <p:nvSpPr>
          <p:cNvPr id="5" name="正方形/長方形 4">
            <a:extLst>
              <a:ext uri="{FF2B5EF4-FFF2-40B4-BE49-F238E27FC236}">
                <a16:creationId xmlns:a16="http://schemas.microsoft.com/office/drawing/2014/main" id="{726E1DDA-66C0-4B0C-9F52-A182D928ABBE}"/>
              </a:ext>
            </a:extLst>
          </p:cNvPr>
          <p:cNvSpPr/>
          <p:nvPr/>
        </p:nvSpPr>
        <p:spPr>
          <a:xfrm>
            <a:off x="232857" y="4997633"/>
            <a:ext cx="11535074" cy="1200329"/>
          </a:xfrm>
          <a:prstGeom prst="rect">
            <a:avLst/>
          </a:prstGeom>
          <a:noFill/>
        </p:spPr>
        <p:txBody>
          <a:bodyPr wrap="square" lIns="91440" tIns="45720" rIns="91440" bIns="45720">
            <a:spAutoFit/>
          </a:bodyPr>
          <a:lstStyle/>
          <a:p>
            <a:r>
              <a:rPr lang="ja-JP" altLang="en-US" sz="3600" b="1" cap="none" spc="0" dirty="0">
                <a:ln w="0"/>
                <a:effectLst>
                  <a:outerShdw blurRad="38100" dist="19050" dir="2700000" algn="tl" rotWithShape="0">
                    <a:schemeClr val="dk1">
                      <a:alpha val="40000"/>
                    </a:schemeClr>
                  </a:outerShdw>
                </a:effectLst>
              </a:rPr>
              <a:t>→</a:t>
            </a:r>
            <a:r>
              <a:rPr lang="ja-JP" altLang="en-US" sz="3600" b="1" cap="none" spc="0" dirty="0">
                <a:ln w="0"/>
                <a:solidFill>
                  <a:srgbClr val="FF0000"/>
                </a:solidFill>
                <a:effectLst>
                  <a:outerShdw blurRad="38100" dist="19050" dir="2700000" algn="tl" rotWithShape="0">
                    <a:schemeClr val="dk1">
                      <a:alpha val="40000"/>
                    </a:schemeClr>
                  </a:outerShdw>
                </a:effectLst>
              </a:rPr>
              <a:t> 島内の様々な業種の施設に掲示してもらいやすいポスターをつくることにした</a:t>
            </a:r>
            <a:endParaRPr lang="en-US" altLang="ja-JP" sz="36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55594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061CF7-0B82-4FA2-8A47-D3984FA77B5C}"/>
              </a:ext>
            </a:extLst>
          </p:cNvPr>
          <p:cNvSpPr>
            <a:spLocks noGrp="1"/>
          </p:cNvSpPr>
          <p:nvPr>
            <p:ph type="title"/>
          </p:nvPr>
        </p:nvSpPr>
        <p:spPr>
          <a:xfrm>
            <a:off x="135833" y="31269"/>
            <a:ext cx="10515600" cy="1325563"/>
          </a:xfrm>
        </p:spPr>
        <p:txBody>
          <a:bodyPr/>
          <a:lstStyle/>
          <a:p>
            <a:r>
              <a:rPr kumimoji="1" lang="ja-JP" altLang="en-US" dirty="0">
                <a:latin typeface="HGS創英角ｺﾞｼｯｸUB" panose="020B0900000000000000" pitchFamily="50" charset="-128"/>
                <a:ea typeface="HGS創英角ｺﾞｼｯｸUB" panose="020B0900000000000000" pitchFamily="50" charset="-128"/>
              </a:rPr>
              <a:t>ポスター試作品　改訂</a:t>
            </a:r>
          </a:p>
        </p:txBody>
      </p:sp>
      <p:sp>
        <p:nvSpPr>
          <p:cNvPr id="5" name="コンテンツ プレースホルダー 4">
            <a:extLst>
              <a:ext uri="{FF2B5EF4-FFF2-40B4-BE49-F238E27FC236}">
                <a16:creationId xmlns:a16="http://schemas.microsoft.com/office/drawing/2014/main" id="{95F7FB87-138D-479D-A5D0-55DC9F37C42C}"/>
              </a:ext>
            </a:extLst>
          </p:cNvPr>
          <p:cNvSpPr>
            <a:spLocks noGrp="1"/>
          </p:cNvSpPr>
          <p:nvPr>
            <p:ph idx="1"/>
          </p:nvPr>
        </p:nvSpPr>
        <p:spPr>
          <a:xfrm>
            <a:off x="759515" y="2355645"/>
            <a:ext cx="10515600" cy="2014190"/>
          </a:xfrm>
        </p:spPr>
        <p:txBody>
          <a:bodyPr/>
          <a:lstStyle/>
          <a:p>
            <a:pPr>
              <a:lnSpc>
                <a:spcPct val="100000"/>
              </a:lnSpc>
            </a:pPr>
            <a:r>
              <a:rPr lang="ja-JP" altLang="en-US" b="1" dirty="0"/>
              <a:t>デザインをもっとわかりやすくはっきりと</a:t>
            </a:r>
            <a:endParaRPr lang="en-US" altLang="ja-JP" b="1" dirty="0"/>
          </a:p>
          <a:p>
            <a:pPr>
              <a:lnSpc>
                <a:spcPct val="100000"/>
              </a:lnSpc>
            </a:pPr>
            <a:r>
              <a:rPr lang="ja-JP" altLang="en-US" b="1" dirty="0"/>
              <a:t>「島の高校生」というメッセージが魅力的</a:t>
            </a:r>
            <a:endParaRPr lang="en-US" altLang="ja-JP" b="1" dirty="0"/>
          </a:p>
          <a:p>
            <a:pPr>
              <a:lnSpc>
                <a:spcPct val="100000"/>
              </a:lnSpc>
            </a:pPr>
            <a:r>
              <a:rPr lang="ja-JP" altLang="en-US" b="1" dirty="0"/>
              <a:t>文字を詰め込みすぎない</a:t>
            </a:r>
            <a:r>
              <a:rPr lang="ja-JP" altLang="en-US" dirty="0"/>
              <a:t>　　　　　　　　　　　　　</a:t>
            </a:r>
            <a:endParaRPr lang="en-US" altLang="ja-JP" dirty="0"/>
          </a:p>
          <a:p>
            <a:pPr marL="0" indent="0">
              <a:buNone/>
            </a:pPr>
            <a:endParaRPr lang="ja-JP" altLang="en-US" dirty="0"/>
          </a:p>
        </p:txBody>
      </p:sp>
      <p:pic>
        <p:nvPicPr>
          <p:cNvPr id="14" name="図 13">
            <a:extLst>
              <a:ext uri="{FF2B5EF4-FFF2-40B4-BE49-F238E27FC236}">
                <a16:creationId xmlns:a16="http://schemas.microsoft.com/office/drawing/2014/main" id="{2326EF11-56B5-42A1-86C7-E19117CC2F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841" y="4129914"/>
            <a:ext cx="3419061" cy="2564296"/>
          </a:xfrm>
          <a:prstGeom prst="rect">
            <a:avLst/>
          </a:prstGeom>
        </p:spPr>
      </p:pic>
      <p:pic>
        <p:nvPicPr>
          <p:cNvPr id="16" name="図 15">
            <a:extLst>
              <a:ext uri="{FF2B5EF4-FFF2-40B4-BE49-F238E27FC236}">
                <a16:creationId xmlns:a16="http://schemas.microsoft.com/office/drawing/2014/main" id="{39DCD9EA-601A-4E4E-9024-3DFD1D5F232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9031355" y="4450450"/>
            <a:ext cx="2564297" cy="1923223"/>
          </a:xfrm>
          <a:prstGeom prst="rect">
            <a:avLst/>
          </a:prstGeom>
        </p:spPr>
      </p:pic>
      <p:pic>
        <p:nvPicPr>
          <p:cNvPr id="18" name="図 17">
            <a:extLst>
              <a:ext uri="{FF2B5EF4-FFF2-40B4-BE49-F238E27FC236}">
                <a16:creationId xmlns:a16="http://schemas.microsoft.com/office/drawing/2014/main" id="{3B16C18A-A842-4ECC-B42A-9A66BB529AA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16555" y="4129913"/>
            <a:ext cx="3419062" cy="2564297"/>
          </a:xfrm>
          <a:prstGeom prst="rect">
            <a:avLst/>
          </a:prstGeom>
        </p:spPr>
      </p:pic>
      <p:sp>
        <p:nvSpPr>
          <p:cNvPr id="3" name="正方形/長方形 2">
            <a:extLst>
              <a:ext uri="{FF2B5EF4-FFF2-40B4-BE49-F238E27FC236}">
                <a16:creationId xmlns:a16="http://schemas.microsoft.com/office/drawing/2014/main" id="{0ADA7572-7799-4014-A526-BCFF55339674}"/>
              </a:ext>
            </a:extLst>
          </p:cNvPr>
          <p:cNvSpPr/>
          <p:nvPr/>
        </p:nvSpPr>
        <p:spPr>
          <a:xfrm>
            <a:off x="310615" y="1278427"/>
            <a:ext cx="10033516" cy="1077218"/>
          </a:xfrm>
          <a:prstGeom prst="rect">
            <a:avLst/>
          </a:prstGeom>
          <a:noFill/>
        </p:spPr>
        <p:txBody>
          <a:bodyPr wrap="none" lIns="91440" tIns="45720" rIns="91440" bIns="45720">
            <a:spAutoFit/>
          </a:bodyPr>
          <a:lstStyle/>
          <a:p>
            <a:r>
              <a:rPr lang="ja-JP" altLang="en-US" sz="3200" b="1" dirty="0">
                <a:solidFill>
                  <a:srgbClr val="FF0000"/>
                </a:solidFill>
              </a:rPr>
              <a:t>笠利町内のダイビング・シュノーケリングガイドから</a:t>
            </a:r>
            <a:endParaRPr lang="en-US" altLang="ja-JP" sz="3200" b="1" dirty="0">
              <a:solidFill>
                <a:srgbClr val="FF0000"/>
              </a:solidFill>
            </a:endParaRPr>
          </a:p>
          <a:p>
            <a:r>
              <a:rPr lang="ja-JP" altLang="en-US" sz="3200" b="1" dirty="0">
                <a:solidFill>
                  <a:srgbClr val="FF0000"/>
                </a:solidFill>
              </a:rPr>
              <a:t>いただいたアドバイス</a:t>
            </a:r>
            <a:endParaRPr lang="en-US" altLang="ja-JP" sz="3200" b="1" dirty="0">
              <a:solidFill>
                <a:srgbClr val="FF0000"/>
              </a:solidFill>
            </a:endParaRPr>
          </a:p>
        </p:txBody>
      </p:sp>
    </p:spTree>
    <p:extLst>
      <p:ext uri="{BB962C8B-B14F-4D97-AF65-F5344CB8AC3E}">
        <p14:creationId xmlns:p14="http://schemas.microsoft.com/office/powerpoint/2010/main" val="362451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061CF7-0B82-4FA2-8A47-D3984FA77B5C}"/>
              </a:ext>
            </a:extLst>
          </p:cNvPr>
          <p:cNvSpPr>
            <a:spLocks noGrp="1"/>
          </p:cNvSpPr>
          <p:nvPr>
            <p:ph type="title"/>
          </p:nvPr>
        </p:nvSpPr>
        <p:spPr>
          <a:xfrm>
            <a:off x="829811" y="-146604"/>
            <a:ext cx="10515600" cy="1325563"/>
          </a:xfrm>
        </p:spPr>
        <p:txBody>
          <a:bodyPr>
            <a:normAutofit/>
          </a:bodyPr>
          <a:lstStyle/>
          <a:p>
            <a:r>
              <a:rPr lang="ja-JP" altLang="en-US" sz="3200" b="1" dirty="0">
                <a:latin typeface="HGS創英角ｺﾞｼｯｸUB" panose="020B0900000000000000" pitchFamily="50" charset="-128"/>
                <a:ea typeface="HGS創英角ｺﾞｼｯｸUB" panose="020B0900000000000000" pitchFamily="50" charset="-128"/>
              </a:rPr>
              <a:t>完成したポスター①</a:t>
            </a:r>
            <a:endParaRPr kumimoji="1" lang="ja-JP" altLang="en-US" sz="3200" b="1" dirty="0">
              <a:latin typeface="HGS創英角ｺﾞｼｯｸUB" panose="020B0900000000000000" pitchFamily="50" charset="-128"/>
              <a:ea typeface="HGS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EC9731BE-3CB7-4955-A860-A0C7BC70EDA4}"/>
              </a:ext>
            </a:extLst>
          </p:cNvPr>
          <p:cNvSpPr>
            <a:spLocks noGrp="1"/>
          </p:cNvSpPr>
          <p:nvPr>
            <p:ph idx="1"/>
          </p:nvPr>
        </p:nvSpPr>
        <p:spPr>
          <a:xfrm>
            <a:off x="7139559" y="837880"/>
            <a:ext cx="3112315" cy="5212739"/>
          </a:xfrm>
          <a:solidFill>
            <a:schemeClr val="accent3">
              <a:lumMod val="60000"/>
              <a:lumOff val="40000"/>
            </a:schemeClr>
          </a:solidFill>
        </p:spPr>
        <p:txBody>
          <a:bodyPr>
            <a:normAutofit/>
          </a:bodyPr>
          <a:lstStyle/>
          <a:p>
            <a:pPr marL="0" indent="0">
              <a:buNone/>
            </a:pPr>
            <a:r>
              <a:rPr kumimoji="1" lang="ja-JP" altLang="en-US" sz="3200" b="1" dirty="0"/>
              <a:t>工夫した点</a:t>
            </a:r>
          </a:p>
          <a:p>
            <a:pPr>
              <a:buFont typeface="Wingdings" panose="05000000000000000000" pitchFamily="2" charset="2"/>
              <a:buChar char="Ø"/>
            </a:pPr>
            <a:r>
              <a:rPr lang="ja-JP" altLang="en-US" sz="2400" b="1" dirty="0"/>
              <a:t>海に入るときの特に気を付けてほしいことを三つ挙げて観光客に少しでもサンゴを傷つけず海を楽しいんでもらうことを意識した。</a:t>
            </a:r>
            <a:endParaRPr kumimoji="1" lang="en-US" altLang="ja-JP" sz="2400" b="1" dirty="0"/>
          </a:p>
        </p:txBody>
      </p:sp>
      <p:pic>
        <p:nvPicPr>
          <p:cNvPr id="6" name="図 5">
            <a:extLst>
              <a:ext uri="{FF2B5EF4-FFF2-40B4-BE49-F238E27FC236}">
                <a16:creationId xmlns:a16="http://schemas.microsoft.com/office/drawing/2014/main" id="{F624B19B-A71B-4752-8A61-73DB05EA81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0126" y="837880"/>
            <a:ext cx="3740719" cy="5806201"/>
          </a:xfrm>
          <a:prstGeom prst="rect">
            <a:avLst/>
          </a:prstGeom>
        </p:spPr>
      </p:pic>
      <p:pic>
        <p:nvPicPr>
          <p:cNvPr id="1026" name="Picture 2" descr="海のいきもの水彩イラスト（ウミガメ、マンタ、カクレクマノミ、タツノオトシゴ、サンゴ） ベクター。 Stock ベクター | Adobe Stock">
            <a:extLst>
              <a:ext uri="{FF2B5EF4-FFF2-40B4-BE49-F238E27FC236}">
                <a16:creationId xmlns:a16="http://schemas.microsoft.com/office/drawing/2014/main" id="{80F69713-1DA3-429B-91B7-DA49EB35442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flipH="1">
            <a:off x="6747146" y="3801098"/>
            <a:ext cx="2700998" cy="25462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海のいきもの水彩イラスト（ウミガメ、マンタ、カクレクマノミ、タツノオトシゴ、サンゴ） ベクター。 Stock ベクター | Adobe Stock">
            <a:extLst>
              <a:ext uri="{FF2B5EF4-FFF2-40B4-BE49-F238E27FC236}">
                <a16:creationId xmlns:a16="http://schemas.microsoft.com/office/drawing/2014/main" id="{A5F579F7-5CD3-4D4A-9EE3-D6CD10DAA8F4}"/>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flipH="1">
            <a:off x="9770365" y="4996375"/>
            <a:ext cx="1747844" cy="1647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777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D714D1-2BAF-48DB-8A45-53E438C8E82B}"/>
              </a:ext>
            </a:extLst>
          </p:cNvPr>
          <p:cNvSpPr>
            <a:spLocks noGrp="1"/>
          </p:cNvSpPr>
          <p:nvPr>
            <p:ph type="title"/>
          </p:nvPr>
        </p:nvSpPr>
        <p:spPr>
          <a:xfrm>
            <a:off x="479924" y="-112542"/>
            <a:ext cx="10515600" cy="1325563"/>
          </a:xfrm>
        </p:spPr>
        <p:txBody>
          <a:bodyPr>
            <a:normAutofit/>
          </a:bodyPr>
          <a:lstStyle/>
          <a:p>
            <a:r>
              <a:rPr kumimoji="1" lang="ja-JP" altLang="en-US" sz="3200" dirty="0">
                <a:latin typeface="HGS創英角ｺﾞｼｯｸUB" panose="020B0900000000000000" pitchFamily="50" charset="-128"/>
                <a:ea typeface="HGS創英角ｺﾞｼｯｸUB" panose="020B0900000000000000" pitchFamily="50" charset="-128"/>
              </a:rPr>
              <a:t>完成したポスター②</a:t>
            </a:r>
          </a:p>
        </p:txBody>
      </p:sp>
      <p:sp>
        <p:nvSpPr>
          <p:cNvPr id="6" name="コンテンツ プレースホルダー 2">
            <a:extLst>
              <a:ext uri="{FF2B5EF4-FFF2-40B4-BE49-F238E27FC236}">
                <a16:creationId xmlns:a16="http://schemas.microsoft.com/office/drawing/2014/main" id="{1E7FDE57-3C93-45E5-B423-324772A2C9B6}"/>
              </a:ext>
            </a:extLst>
          </p:cNvPr>
          <p:cNvSpPr txBox="1">
            <a:spLocks/>
          </p:cNvSpPr>
          <p:nvPr/>
        </p:nvSpPr>
        <p:spPr>
          <a:xfrm>
            <a:off x="7392735" y="954048"/>
            <a:ext cx="3112315" cy="4869977"/>
          </a:xfrm>
          <a:prstGeom prst="rect">
            <a:avLst/>
          </a:prstGeom>
          <a:solidFill>
            <a:schemeClr val="accent3">
              <a:lumMod val="60000"/>
              <a:lumOff val="4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200" b="1" dirty="0"/>
              <a:t>工夫した点</a:t>
            </a:r>
          </a:p>
          <a:p>
            <a:pPr>
              <a:buFont typeface="Wingdings" panose="05000000000000000000" pitchFamily="2" charset="2"/>
              <a:buChar char="Ø"/>
            </a:pPr>
            <a:r>
              <a:rPr lang="ja-JP" altLang="en-US" sz="2400" b="1" dirty="0"/>
              <a:t>文字のインパクトで、「サンゴを傷つけないで！」という直球のメッセージ</a:t>
            </a:r>
            <a:endParaRPr lang="en-US" altLang="ja-JP" sz="2400" b="1" dirty="0"/>
          </a:p>
        </p:txBody>
      </p:sp>
      <p:pic>
        <p:nvPicPr>
          <p:cNvPr id="10" name="コンテンツ プレースホルダー 4">
            <a:extLst>
              <a:ext uri="{FF2B5EF4-FFF2-40B4-BE49-F238E27FC236}">
                <a16:creationId xmlns:a16="http://schemas.microsoft.com/office/drawing/2014/main" id="{6369DE0E-1BF7-44D0-A617-BF8905B1DD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86951" y="1033974"/>
            <a:ext cx="3867970" cy="5587068"/>
          </a:xfrm>
          <a:prstGeom prst="rect">
            <a:avLst/>
          </a:prstGeom>
        </p:spPr>
      </p:pic>
      <p:pic>
        <p:nvPicPr>
          <p:cNvPr id="11" name="Picture 2" descr="海のいきもの水彩イラスト（ウミガメ、マンタ、カクレクマノミ、タツノオトシゴ、サンゴ） ベクター。 Stock ベクター | Adobe Stock">
            <a:extLst>
              <a:ext uri="{FF2B5EF4-FFF2-40B4-BE49-F238E27FC236}">
                <a16:creationId xmlns:a16="http://schemas.microsoft.com/office/drawing/2014/main" id="{66400590-A7D0-4413-AD02-BD002B8EC9A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589212" y="3940050"/>
            <a:ext cx="3602789" cy="28656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海のいきもの水彩イラスト（ウミガメ、マンタ、カクレクマノミ、タツノオトシゴ、サンゴ） ベクター。 Stock ベクター | Adobe Stock">
            <a:extLst>
              <a:ext uri="{FF2B5EF4-FFF2-40B4-BE49-F238E27FC236}">
                <a16:creationId xmlns:a16="http://schemas.microsoft.com/office/drawing/2014/main" id="{BF484C91-FB14-40D4-B592-8E51C6EED48C}"/>
              </a:ext>
            </a:extLst>
          </p:cNvPr>
          <p:cNvPicPr>
            <a:picLocks noChangeAspect="1" noChangeArrowheads="1"/>
          </p:cNvPicPr>
          <p:nvPr/>
        </p:nvPicPr>
        <p:blipFill rotWithShape="1">
          <a:blip r:embed="rId5" cstate="print">
            <a:clrChange>
              <a:clrFrom>
                <a:srgbClr val="FAFAFA"/>
              </a:clrFrom>
              <a:clrTo>
                <a:srgbClr val="FAFAFA">
                  <a:alpha val="0"/>
                </a:srgbClr>
              </a:clrTo>
            </a:clrChange>
            <a:extLst>
              <a:ext uri="{28A0092B-C50C-407E-A947-70E740481C1C}">
                <a14:useLocalDpi xmlns:a14="http://schemas.microsoft.com/office/drawing/2010/main"/>
              </a:ext>
            </a:extLst>
          </a:blip>
          <a:srcRect/>
          <a:stretch/>
        </p:blipFill>
        <p:spPr bwMode="auto">
          <a:xfrm rot="20873551">
            <a:off x="7212270" y="5949374"/>
            <a:ext cx="953295" cy="6510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海のいきもの水彩イラスト（ウミガメ、マンタ、カクレクマノミ、タツノオトシゴ、サンゴ） ベクター。 Stock ベクター | Adobe Stock">
            <a:extLst>
              <a:ext uri="{FF2B5EF4-FFF2-40B4-BE49-F238E27FC236}">
                <a16:creationId xmlns:a16="http://schemas.microsoft.com/office/drawing/2014/main" id="{CB4EEAD1-606C-4F85-9DF9-9D38E1CF6A15}"/>
              </a:ext>
            </a:extLst>
          </p:cNvPr>
          <p:cNvPicPr>
            <a:picLocks noChangeAspect="1" noChangeArrowheads="1"/>
          </p:cNvPicPr>
          <p:nvPr/>
        </p:nvPicPr>
        <p:blipFill rotWithShape="1">
          <a:blip r:embed="rId6" cstate="print">
            <a:clrChange>
              <a:clrFrom>
                <a:srgbClr val="FAFAFA"/>
              </a:clrFrom>
              <a:clrTo>
                <a:srgbClr val="FAFAFA">
                  <a:alpha val="0"/>
                </a:srgbClr>
              </a:clrTo>
            </a:clrChange>
            <a:extLst>
              <a:ext uri="{28A0092B-C50C-407E-A947-70E740481C1C}">
                <a14:useLocalDpi xmlns:a14="http://schemas.microsoft.com/office/drawing/2010/main"/>
              </a:ext>
            </a:extLst>
          </a:blip>
          <a:srcRect/>
          <a:stretch/>
        </p:blipFill>
        <p:spPr bwMode="auto">
          <a:xfrm rot="20873551">
            <a:off x="7303585" y="5000977"/>
            <a:ext cx="1551448" cy="105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965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061CF7-0B82-4FA2-8A47-D3984FA77B5C}"/>
              </a:ext>
            </a:extLst>
          </p:cNvPr>
          <p:cNvSpPr>
            <a:spLocks noGrp="1"/>
          </p:cNvSpPr>
          <p:nvPr>
            <p:ph type="title"/>
          </p:nvPr>
        </p:nvSpPr>
        <p:spPr>
          <a:xfrm>
            <a:off x="143340" y="-211016"/>
            <a:ext cx="10515600" cy="1325563"/>
          </a:xfrm>
        </p:spPr>
        <p:txBody>
          <a:bodyPr>
            <a:normAutofit/>
          </a:bodyPr>
          <a:lstStyle/>
          <a:p>
            <a:r>
              <a:rPr lang="ja-JP" altLang="en-US" sz="3200" b="1" dirty="0">
                <a:latin typeface="HGS創英角ｺﾞｼｯｸUB" panose="020B0900000000000000" pitchFamily="50" charset="-128"/>
                <a:ea typeface="HGS創英角ｺﾞｼｯｸUB" panose="020B0900000000000000" pitchFamily="50" charset="-128"/>
              </a:rPr>
              <a:t>完成したポスター③</a:t>
            </a:r>
            <a:endParaRPr kumimoji="1" lang="ja-JP" altLang="en-US" sz="3200" b="1" dirty="0">
              <a:latin typeface="HGS創英角ｺﾞｼｯｸUB" panose="020B0900000000000000" pitchFamily="50" charset="-128"/>
              <a:ea typeface="HGS創英角ｺﾞｼｯｸUB" panose="020B0900000000000000" pitchFamily="50" charset="-128"/>
            </a:endParaRPr>
          </a:p>
        </p:txBody>
      </p:sp>
      <p:pic>
        <p:nvPicPr>
          <p:cNvPr id="5" name="図 4">
            <a:extLst>
              <a:ext uri="{FF2B5EF4-FFF2-40B4-BE49-F238E27FC236}">
                <a16:creationId xmlns:a16="http://schemas.microsoft.com/office/drawing/2014/main" id="{FAB92B89-351A-40F8-9AE6-50A809F75651}"/>
              </a:ext>
            </a:extLst>
          </p:cNvPr>
          <p:cNvPicPr>
            <a:picLocks noChangeAspect="1"/>
          </p:cNvPicPr>
          <p:nvPr/>
        </p:nvPicPr>
        <p:blipFill>
          <a:blip r:embed="rId3"/>
          <a:stretch>
            <a:fillRect/>
          </a:stretch>
        </p:blipFill>
        <p:spPr>
          <a:xfrm>
            <a:off x="1458283" y="841505"/>
            <a:ext cx="4054517" cy="5795473"/>
          </a:xfrm>
          <a:prstGeom prst="rect">
            <a:avLst/>
          </a:prstGeom>
        </p:spPr>
      </p:pic>
      <p:sp>
        <p:nvSpPr>
          <p:cNvPr id="4" name="コンテンツ プレースホルダー 2">
            <a:extLst>
              <a:ext uri="{FF2B5EF4-FFF2-40B4-BE49-F238E27FC236}">
                <a16:creationId xmlns:a16="http://schemas.microsoft.com/office/drawing/2014/main" id="{3637F870-8A48-4CDB-AA25-CADBBAEB84D8}"/>
              </a:ext>
            </a:extLst>
          </p:cNvPr>
          <p:cNvSpPr txBox="1">
            <a:spLocks/>
          </p:cNvSpPr>
          <p:nvPr/>
        </p:nvSpPr>
        <p:spPr>
          <a:xfrm>
            <a:off x="7173080" y="822630"/>
            <a:ext cx="3112315" cy="5212739"/>
          </a:xfrm>
          <a:prstGeom prst="rect">
            <a:avLst/>
          </a:prstGeom>
          <a:solidFill>
            <a:schemeClr val="accent3">
              <a:lumMod val="60000"/>
              <a:lumOff val="4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200" b="1" dirty="0"/>
              <a:t>工夫した点</a:t>
            </a:r>
          </a:p>
          <a:p>
            <a:pPr>
              <a:buFont typeface="Wingdings" panose="05000000000000000000" pitchFamily="2" charset="2"/>
              <a:buChar char="Ø"/>
            </a:pPr>
            <a:r>
              <a:rPr lang="ja-JP" altLang="en-US" sz="2400" b="1" dirty="0"/>
              <a:t>文字のインパクト</a:t>
            </a:r>
            <a:endParaRPr lang="en-US" altLang="ja-JP" sz="2400" b="1" dirty="0"/>
          </a:p>
          <a:p>
            <a:pPr>
              <a:buFont typeface="Wingdings" panose="05000000000000000000" pitchFamily="2" charset="2"/>
              <a:buChar char="Ø"/>
            </a:pPr>
            <a:endParaRPr lang="en-US" altLang="ja-JP" sz="2400" b="1" dirty="0"/>
          </a:p>
          <a:p>
            <a:pPr>
              <a:buFont typeface="Wingdings" panose="05000000000000000000" pitchFamily="2" charset="2"/>
              <a:buChar char="Ø"/>
            </a:pPr>
            <a:r>
              <a:rPr lang="ja-JP" altLang="en-US" sz="2400" b="1" dirty="0"/>
              <a:t>ピクトグラムをつかって、何に気を付けたらいいのかをわかりやすく！</a:t>
            </a:r>
            <a:endParaRPr lang="en-US" altLang="ja-JP" sz="2400" b="1" dirty="0"/>
          </a:p>
          <a:p>
            <a:pPr>
              <a:buFont typeface="Wingdings" panose="05000000000000000000" pitchFamily="2" charset="2"/>
              <a:buChar char="Ø"/>
            </a:pPr>
            <a:endParaRPr lang="en-US" altLang="ja-JP" sz="2400" dirty="0"/>
          </a:p>
        </p:txBody>
      </p:sp>
      <p:pic>
        <p:nvPicPr>
          <p:cNvPr id="3074" name="Picture 2" descr="海のいきもの水彩イラスト（ウミガメ、マンタ、カクレクマノミ、タツノオトシゴ、サンゴ） ベクター。 Stock ベクター | Adobe Stock">
            <a:extLst>
              <a:ext uri="{FF2B5EF4-FFF2-40B4-BE49-F238E27FC236}">
                <a16:creationId xmlns:a16="http://schemas.microsoft.com/office/drawing/2014/main" id="{A31ACD24-18CF-498E-BA3B-40CBB9DC35CF}"/>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112601" y="3928085"/>
            <a:ext cx="1430283" cy="27542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海のいきもの水彩イラスト（ウミガメ、マンタ、カクレクマノミ、タツノオトシゴ、サンゴ） ベクター。 Stock ベクター | Adobe Stock">
            <a:extLst>
              <a:ext uri="{FF2B5EF4-FFF2-40B4-BE49-F238E27FC236}">
                <a16:creationId xmlns:a16="http://schemas.microsoft.com/office/drawing/2014/main" id="{EC025775-24A3-4312-8A57-39F4FCB974A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740635" y="4417255"/>
            <a:ext cx="1176261" cy="2265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海のいきもの水彩イラスト（ウミガメ、マンタ、カクレクマノミ、タツノオトシゴ、サンゴ） ベクター。 Stock ベクター | Adobe Stock">
            <a:extLst>
              <a:ext uri="{FF2B5EF4-FFF2-40B4-BE49-F238E27FC236}">
                <a16:creationId xmlns:a16="http://schemas.microsoft.com/office/drawing/2014/main" id="{3C66ED9E-E7C4-4E8E-A9E4-E8F6AC4C8723}"/>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246938" y="4825218"/>
            <a:ext cx="964409" cy="18571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海のいきもの水彩イラスト（ウミガメ、マンタ、カクレクマノミ、タツノオトシゴ、サンゴ） ベクター。 Stock ベクター | Adobe Stock">
            <a:extLst>
              <a:ext uri="{FF2B5EF4-FFF2-40B4-BE49-F238E27FC236}">
                <a16:creationId xmlns:a16="http://schemas.microsoft.com/office/drawing/2014/main" id="{36C96889-E453-4CFA-B18E-2E6382B2432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529262" y="5162842"/>
            <a:ext cx="789083" cy="151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225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F14FF7-A8AB-46B4-8EB2-2100A06DAEB2}"/>
              </a:ext>
            </a:extLst>
          </p:cNvPr>
          <p:cNvSpPr>
            <a:spLocks noGrp="1"/>
          </p:cNvSpPr>
          <p:nvPr>
            <p:ph type="title"/>
          </p:nvPr>
        </p:nvSpPr>
        <p:spPr>
          <a:xfrm>
            <a:off x="282204" y="-168812"/>
            <a:ext cx="10515600" cy="1325563"/>
          </a:xfrm>
        </p:spPr>
        <p:txBody>
          <a:bodyPr>
            <a:normAutofit/>
          </a:bodyPr>
          <a:lstStyle/>
          <a:p>
            <a:r>
              <a:rPr kumimoji="1" lang="ja-JP" altLang="en-US" sz="3200" dirty="0">
                <a:latin typeface="HGS創英角ｺﾞｼｯｸUB" panose="020B0900000000000000" pitchFamily="50" charset="-128"/>
                <a:ea typeface="HGS創英角ｺﾞｼｯｸUB" panose="020B0900000000000000" pitchFamily="50" charset="-128"/>
              </a:rPr>
              <a:t>完成したポスター④</a:t>
            </a:r>
          </a:p>
        </p:txBody>
      </p:sp>
      <p:pic>
        <p:nvPicPr>
          <p:cNvPr id="5" name="コンテンツ プレースホルダー 4">
            <a:extLst>
              <a:ext uri="{FF2B5EF4-FFF2-40B4-BE49-F238E27FC236}">
                <a16:creationId xmlns:a16="http://schemas.microsoft.com/office/drawing/2014/main" id="{0035FEFE-794B-4055-B0A6-E9E22D3DA5EA}"/>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10601" y="837880"/>
            <a:ext cx="3943817" cy="5696626"/>
          </a:xfrm>
        </p:spPr>
      </p:pic>
      <p:sp>
        <p:nvSpPr>
          <p:cNvPr id="6" name="コンテンツ プレースホルダー 2">
            <a:extLst>
              <a:ext uri="{FF2B5EF4-FFF2-40B4-BE49-F238E27FC236}">
                <a16:creationId xmlns:a16="http://schemas.microsoft.com/office/drawing/2014/main" id="{9820B61A-2679-458F-ABD2-625D48C6EFE8}"/>
              </a:ext>
            </a:extLst>
          </p:cNvPr>
          <p:cNvSpPr txBox="1">
            <a:spLocks/>
          </p:cNvSpPr>
          <p:nvPr/>
        </p:nvSpPr>
        <p:spPr>
          <a:xfrm>
            <a:off x="7323212" y="822630"/>
            <a:ext cx="3112315" cy="5212739"/>
          </a:xfrm>
          <a:prstGeom prst="rect">
            <a:avLst/>
          </a:prstGeom>
          <a:solidFill>
            <a:schemeClr val="accent3">
              <a:lumMod val="60000"/>
              <a:lumOff val="4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200" b="1" dirty="0"/>
              <a:t>工夫した点</a:t>
            </a:r>
            <a:endParaRPr lang="en-US" altLang="ja-JP" sz="3200" b="1" dirty="0"/>
          </a:p>
          <a:p>
            <a:pPr>
              <a:buFont typeface="Wingdings" panose="05000000000000000000" pitchFamily="2" charset="2"/>
              <a:buChar char="Ø"/>
            </a:pPr>
            <a:r>
              <a:rPr lang="ja-JP" altLang="en-US" sz="2400" b="1" dirty="0"/>
              <a:t>ピクトグラムでわかりやすく！</a:t>
            </a:r>
            <a:endParaRPr lang="en-US" altLang="ja-JP" sz="2400" b="1" dirty="0"/>
          </a:p>
          <a:p>
            <a:pPr>
              <a:buFont typeface="Wingdings" panose="05000000000000000000" pitchFamily="2" charset="2"/>
              <a:buChar char="Ø"/>
            </a:pPr>
            <a:endParaRPr lang="en-US" altLang="ja-JP" sz="2400" b="1" dirty="0"/>
          </a:p>
          <a:p>
            <a:pPr>
              <a:buFont typeface="Wingdings" panose="05000000000000000000" pitchFamily="2" charset="2"/>
              <a:buChar char="Ø"/>
            </a:pPr>
            <a:r>
              <a:rPr lang="ja-JP" altLang="en-US" sz="2400" b="1" dirty="0"/>
              <a:t>「島の高校生からのお願い」というメッセージで見る人を惹きつけ、心に訴えかけることを意識した</a:t>
            </a:r>
            <a:endParaRPr lang="en-US" altLang="ja-JP" sz="2400" b="1" dirty="0"/>
          </a:p>
        </p:txBody>
      </p:sp>
      <p:pic>
        <p:nvPicPr>
          <p:cNvPr id="4104" name="Picture 8" descr="クジライラスト - No: 834085／無料イラスト/フリー素材なら「イラストAC」">
            <a:extLst>
              <a:ext uri="{FF2B5EF4-FFF2-40B4-BE49-F238E27FC236}">
                <a16:creationId xmlns:a16="http://schemas.microsoft.com/office/drawing/2014/main" id="{2594E18A-9477-4E2C-87E9-E9A48ED5410E}"/>
              </a:ext>
            </a:extLst>
          </p:cNvPr>
          <p:cNvPicPr>
            <a:picLocks noChangeAspect="1" noChangeArrowheads="1"/>
          </p:cNvPicPr>
          <p:nvPr/>
        </p:nvPicPr>
        <p:blipFill rotWithShape="1">
          <a:blip r:embed="rId4" cstate="print">
            <a:clrChange>
              <a:clrFrom>
                <a:srgbClr val="FDFEFF"/>
              </a:clrFrom>
              <a:clrTo>
                <a:srgbClr val="FDFEFF">
                  <a:alpha val="0"/>
                </a:srgbClr>
              </a:clrTo>
            </a:clrChange>
            <a:extLst>
              <a:ext uri="{28A0092B-C50C-407E-A947-70E740481C1C}">
                <a14:useLocalDpi xmlns:a14="http://schemas.microsoft.com/office/drawing/2010/main"/>
              </a:ext>
            </a:extLst>
          </a:blip>
          <a:srcRect/>
          <a:stretch/>
        </p:blipFill>
        <p:spPr bwMode="auto">
          <a:xfrm rot="1148443">
            <a:off x="6159034" y="4581525"/>
            <a:ext cx="4263080" cy="11032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クジライラスト - No: 834085／無料イラスト/フリー素材なら「イラストAC」">
            <a:extLst>
              <a:ext uri="{FF2B5EF4-FFF2-40B4-BE49-F238E27FC236}">
                <a16:creationId xmlns:a16="http://schemas.microsoft.com/office/drawing/2014/main" id="{1B8C2A54-C406-432A-8735-2535B36FEBAD}"/>
              </a:ext>
            </a:extLst>
          </p:cNvPr>
          <p:cNvPicPr>
            <a:picLocks noChangeAspect="1" noChangeArrowheads="1"/>
          </p:cNvPicPr>
          <p:nvPr/>
        </p:nvPicPr>
        <p:blipFill rotWithShape="1">
          <a:blip r:embed="rId4" cstate="print">
            <a:clrChange>
              <a:clrFrom>
                <a:srgbClr val="FDFEFF"/>
              </a:clrFrom>
              <a:clrTo>
                <a:srgbClr val="FDFEFF">
                  <a:alpha val="0"/>
                </a:srgbClr>
              </a:clrTo>
            </a:clrChange>
            <a:extLst>
              <a:ext uri="{28A0092B-C50C-407E-A947-70E740481C1C}">
                <a14:useLocalDpi xmlns:a14="http://schemas.microsoft.com/office/drawing/2010/main"/>
              </a:ext>
            </a:extLst>
          </a:blip>
          <a:srcRect/>
          <a:stretch/>
        </p:blipFill>
        <p:spPr bwMode="auto">
          <a:xfrm rot="1148443">
            <a:off x="8338725" y="5918768"/>
            <a:ext cx="2457278" cy="635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026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EFB1DA3B-6E1D-4107-B881-36C4E74DFB2C}"/>
              </a:ext>
            </a:extLst>
          </p:cNvPr>
          <p:cNvSpPr txBox="1">
            <a:spLocks/>
          </p:cNvSpPr>
          <p:nvPr/>
        </p:nvSpPr>
        <p:spPr>
          <a:xfrm>
            <a:off x="170456" y="126587"/>
            <a:ext cx="3950972" cy="766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HGS創英角ｺﾞｼｯｸUB" panose="020B0900000000000000" pitchFamily="50" charset="-128"/>
                <a:ea typeface="HGS創英角ｺﾞｼｯｸUB" panose="020B0900000000000000" pitchFamily="50" charset="-128"/>
              </a:rPr>
              <a:t>ポスター配布</a:t>
            </a:r>
          </a:p>
        </p:txBody>
      </p:sp>
      <p:sp>
        <p:nvSpPr>
          <p:cNvPr id="15" name="コンテンツ プレースホルダー 2">
            <a:extLst>
              <a:ext uri="{FF2B5EF4-FFF2-40B4-BE49-F238E27FC236}">
                <a16:creationId xmlns:a16="http://schemas.microsoft.com/office/drawing/2014/main" id="{62845334-8A57-4CFC-908D-AAD66DE85193}"/>
              </a:ext>
            </a:extLst>
          </p:cNvPr>
          <p:cNvSpPr txBox="1">
            <a:spLocks/>
          </p:cNvSpPr>
          <p:nvPr/>
        </p:nvSpPr>
        <p:spPr>
          <a:xfrm>
            <a:off x="506746" y="1340130"/>
            <a:ext cx="11121257" cy="1452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t>・観光客のほか、島の人もよく来る場所</a:t>
            </a:r>
            <a:endParaRPr lang="en-US" altLang="ja-JP" b="1" dirty="0"/>
          </a:p>
          <a:p>
            <a:pPr marL="0" indent="0">
              <a:buFont typeface="Arial" panose="020B0604020202020204" pitchFamily="34" charset="0"/>
              <a:buNone/>
            </a:pPr>
            <a:r>
              <a:rPr lang="en-US" altLang="ja-JP" b="1" dirty="0"/>
              <a:t>	…</a:t>
            </a:r>
            <a:r>
              <a:rPr lang="ja-JP" altLang="en-US" b="1" dirty="0"/>
              <a:t>レンタカー業者、宿泊施設、飲食店</a:t>
            </a:r>
            <a:endParaRPr lang="en-US" altLang="ja-JP" b="1" dirty="0"/>
          </a:p>
          <a:p>
            <a:pPr marL="0" indent="0">
              <a:buFont typeface="Arial" panose="020B0604020202020204" pitchFamily="34" charset="0"/>
              <a:buNone/>
            </a:pPr>
            <a:endParaRPr lang="en-US" altLang="ja-JP" b="1" dirty="0"/>
          </a:p>
        </p:txBody>
      </p:sp>
      <p:pic>
        <p:nvPicPr>
          <p:cNvPr id="16" name="図 15">
            <a:extLst>
              <a:ext uri="{FF2B5EF4-FFF2-40B4-BE49-F238E27FC236}">
                <a16:creationId xmlns:a16="http://schemas.microsoft.com/office/drawing/2014/main" id="{13E45668-35FD-4E42-8AEF-BC2149BD37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6038" y="3902010"/>
            <a:ext cx="1945502" cy="2594003"/>
          </a:xfrm>
          <a:prstGeom prst="rect">
            <a:avLst/>
          </a:prstGeom>
          <a:ln>
            <a:noFill/>
          </a:ln>
          <a:effectLst>
            <a:softEdge rad="112500"/>
          </a:effectLst>
        </p:spPr>
      </p:pic>
      <p:sp>
        <p:nvSpPr>
          <p:cNvPr id="17" name="テキスト ボックス 16">
            <a:extLst>
              <a:ext uri="{FF2B5EF4-FFF2-40B4-BE49-F238E27FC236}">
                <a16:creationId xmlns:a16="http://schemas.microsoft.com/office/drawing/2014/main" id="{1CC5412C-FDE7-4111-9B45-4DEBFCAB1261}"/>
              </a:ext>
            </a:extLst>
          </p:cNvPr>
          <p:cNvSpPr txBox="1"/>
          <p:nvPr/>
        </p:nvSpPr>
        <p:spPr>
          <a:xfrm>
            <a:off x="-342972" y="6453986"/>
            <a:ext cx="2860646" cy="369332"/>
          </a:xfrm>
          <a:prstGeom prst="rect">
            <a:avLst/>
          </a:prstGeom>
          <a:noFill/>
        </p:spPr>
        <p:txBody>
          <a:bodyPr vert="horz" wrap="square" rtlCol="0">
            <a:spAutoFit/>
          </a:bodyPr>
          <a:lstStyle/>
          <a:p>
            <a:pPr algn="ctr"/>
            <a:r>
              <a:rPr kumimoji="1" lang="ja-JP" altLang="en-US" b="1" dirty="0"/>
              <a:t>民宿さんごビーチ</a:t>
            </a:r>
          </a:p>
        </p:txBody>
      </p:sp>
      <p:pic>
        <p:nvPicPr>
          <p:cNvPr id="18" name="図 17">
            <a:extLst>
              <a:ext uri="{FF2B5EF4-FFF2-40B4-BE49-F238E27FC236}">
                <a16:creationId xmlns:a16="http://schemas.microsoft.com/office/drawing/2014/main" id="{B00B48CA-0042-4D22-9BFC-AA8D31CEC99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56168" y="3928512"/>
            <a:ext cx="3423335" cy="2567501"/>
          </a:xfrm>
          <a:prstGeom prst="rect">
            <a:avLst/>
          </a:prstGeom>
          <a:ln>
            <a:noFill/>
          </a:ln>
          <a:effectLst>
            <a:softEdge rad="112500"/>
          </a:effectLst>
        </p:spPr>
      </p:pic>
      <p:pic>
        <p:nvPicPr>
          <p:cNvPr id="19" name="図 18">
            <a:extLst>
              <a:ext uri="{FF2B5EF4-FFF2-40B4-BE49-F238E27FC236}">
                <a16:creationId xmlns:a16="http://schemas.microsoft.com/office/drawing/2014/main" id="{865AEE8F-62D0-494E-9C00-9AAFE58432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386336" y="3953547"/>
            <a:ext cx="3406594" cy="2554945"/>
          </a:xfrm>
          <a:prstGeom prst="rect">
            <a:avLst/>
          </a:prstGeom>
          <a:ln>
            <a:noFill/>
          </a:ln>
          <a:effectLst>
            <a:softEdge rad="112500"/>
          </a:effectLst>
        </p:spPr>
      </p:pic>
      <p:sp>
        <p:nvSpPr>
          <p:cNvPr id="20" name="テキスト ボックス 19">
            <a:extLst>
              <a:ext uri="{FF2B5EF4-FFF2-40B4-BE49-F238E27FC236}">
                <a16:creationId xmlns:a16="http://schemas.microsoft.com/office/drawing/2014/main" id="{E352E33B-D288-46DE-8165-AFA385D3A81D}"/>
              </a:ext>
            </a:extLst>
          </p:cNvPr>
          <p:cNvSpPr txBox="1"/>
          <p:nvPr/>
        </p:nvSpPr>
        <p:spPr>
          <a:xfrm>
            <a:off x="9171154" y="6415988"/>
            <a:ext cx="2860646" cy="369332"/>
          </a:xfrm>
          <a:prstGeom prst="rect">
            <a:avLst/>
          </a:prstGeom>
          <a:noFill/>
        </p:spPr>
        <p:txBody>
          <a:bodyPr vert="horz" wrap="square" rtlCol="0">
            <a:spAutoFit/>
          </a:bodyPr>
          <a:lstStyle/>
          <a:p>
            <a:pPr algn="ctr"/>
            <a:r>
              <a:rPr kumimoji="1" lang="en-US" altLang="ja-JP" b="1" dirty="0"/>
              <a:t>PACE</a:t>
            </a:r>
            <a:r>
              <a:rPr kumimoji="1" lang="ja-JP" altLang="en-US" b="1" dirty="0"/>
              <a:t>（パーチェ）</a:t>
            </a:r>
          </a:p>
        </p:txBody>
      </p:sp>
      <p:sp>
        <p:nvSpPr>
          <p:cNvPr id="21" name="テキスト ボックス 20">
            <a:extLst>
              <a:ext uri="{FF2B5EF4-FFF2-40B4-BE49-F238E27FC236}">
                <a16:creationId xmlns:a16="http://schemas.microsoft.com/office/drawing/2014/main" id="{22486433-F9E0-4C2E-B585-CF01FBA91B83}"/>
              </a:ext>
            </a:extLst>
          </p:cNvPr>
          <p:cNvSpPr txBox="1"/>
          <p:nvPr/>
        </p:nvSpPr>
        <p:spPr>
          <a:xfrm>
            <a:off x="2506761" y="6438406"/>
            <a:ext cx="2860646" cy="369332"/>
          </a:xfrm>
          <a:prstGeom prst="rect">
            <a:avLst/>
          </a:prstGeom>
          <a:noFill/>
        </p:spPr>
        <p:txBody>
          <a:bodyPr vert="horz" wrap="square" rtlCol="0">
            <a:spAutoFit/>
          </a:bodyPr>
          <a:lstStyle/>
          <a:p>
            <a:pPr algn="ctr"/>
            <a:r>
              <a:rPr lang="ja-JP" altLang="en-US" b="1" dirty="0"/>
              <a:t>ニッポンレンタカー</a:t>
            </a:r>
            <a:endParaRPr kumimoji="1" lang="ja-JP" altLang="en-US" b="1" dirty="0"/>
          </a:p>
        </p:txBody>
      </p:sp>
      <p:pic>
        <p:nvPicPr>
          <p:cNvPr id="22" name="図 21">
            <a:extLst>
              <a:ext uri="{FF2B5EF4-FFF2-40B4-BE49-F238E27FC236}">
                <a16:creationId xmlns:a16="http://schemas.microsoft.com/office/drawing/2014/main" id="{1FE75794-7C37-428F-9112-2D643AE9730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347801" y="3413717"/>
            <a:ext cx="2280202" cy="3040269"/>
          </a:xfrm>
          <a:prstGeom prst="rect">
            <a:avLst/>
          </a:prstGeom>
          <a:ln>
            <a:noFill/>
          </a:ln>
          <a:effectLst>
            <a:softEdge rad="112500"/>
          </a:effectLst>
        </p:spPr>
      </p:pic>
      <p:sp>
        <p:nvSpPr>
          <p:cNvPr id="23" name="吹き出し: 角を丸めた四角形 22">
            <a:extLst>
              <a:ext uri="{FF2B5EF4-FFF2-40B4-BE49-F238E27FC236}">
                <a16:creationId xmlns:a16="http://schemas.microsoft.com/office/drawing/2014/main" id="{43F78D4F-C8AE-4681-8F03-742E957E10B4}"/>
              </a:ext>
            </a:extLst>
          </p:cNvPr>
          <p:cNvSpPr/>
          <p:nvPr/>
        </p:nvSpPr>
        <p:spPr>
          <a:xfrm>
            <a:off x="1704098" y="2852664"/>
            <a:ext cx="6242070" cy="965077"/>
          </a:xfrm>
          <a:prstGeom prst="wedgeRoundRectCallout">
            <a:avLst>
              <a:gd name="adj1" fmla="val 38668"/>
              <a:gd name="adj2" fmla="val 69101"/>
              <a:gd name="adj3" fmla="val 1666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A3</a:t>
            </a:r>
            <a:r>
              <a:rPr kumimoji="1" lang="ja-JP" altLang="en-US" sz="2000" b="1" dirty="0">
                <a:solidFill>
                  <a:schemeClr val="tx1"/>
                </a:solidFill>
              </a:rPr>
              <a:t>サイズのポスターのほか、ホテルの個室などに置いてもらいやすいように</a:t>
            </a:r>
            <a:r>
              <a:rPr kumimoji="1" lang="en-US" altLang="ja-JP" sz="2000" b="1" dirty="0">
                <a:solidFill>
                  <a:schemeClr val="tx1"/>
                </a:solidFill>
              </a:rPr>
              <a:t>A4</a:t>
            </a:r>
            <a:r>
              <a:rPr kumimoji="1" lang="ja-JP" altLang="en-US" sz="2000" b="1" dirty="0">
                <a:solidFill>
                  <a:schemeClr val="tx1"/>
                </a:solidFill>
              </a:rPr>
              <a:t>ラミネートも作成</a:t>
            </a:r>
          </a:p>
        </p:txBody>
      </p:sp>
      <p:sp>
        <p:nvSpPr>
          <p:cNvPr id="25" name="テキスト ボックス 24">
            <a:extLst>
              <a:ext uri="{FF2B5EF4-FFF2-40B4-BE49-F238E27FC236}">
                <a16:creationId xmlns:a16="http://schemas.microsoft.com/office/drawing/2014/main" id="{349A81B1-A207-41F3-B1A0-3E1A9E2EAD83}"/>
              </a:ext>
            </a:extLst>
          </p:cNvPr>
          <p:cNvSpPr txBox="1"/>
          <p:nvPr/>
        </p:nvSpPr>
        <p:spPr>
          <a:xfrm>
            <a:off x="6204117" y="6438406"/>
            <a:ext cx="2860646" cy="369332"/>
          </a:xfrm>
          <a:prstGeom prst="rect">
            <a:avLst/>
          </a:prstGeom>
          <a:noFill/>
        </p:spPr>
        <p:txBody>
          <a:bodyPr vert="horz" wrap="square" rtlCol="0">
            <a:spAutoFit/>
          </a:bodyPr>
          <a:lstStyle/>
          <a:p>
            <a:pPr algn="ctr"/>
            <a:r>
              <a:rPr lang="ja-JP" altLang="en-US" b="1" dirty="0"/>
              <a:t>奄美レンタカー</a:t>
            </a:r>
            <a:endParaRPr kumimoji="1" lang="ja-JP" altLang="en-US" b="1" dirty="0"/>
          </a:p>
        </p:txBody>
      </p:sp>
      <p:pic>
        <p:nvPicPr>
          <p:cNvPr id="3" name="図 2">
            <a:extLst>
              <a:ext uri="{FF2B5EF4-FFF2-40B4-BE49-F238E27FC236}">
                <a16:creationId xmlns:a16="http://schemas.microsoft.com/office/drawing/2014/main" id="{B386AB1D-FD4A-42D7-A37D-C6C5357A162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38440" y="478538"/>
            <a:ext cx="2989563" cy="2242172"/>
          </a:xfrm>
          <a:prstGeom prst="rect">
            <a:avLst/>
          </a:prstGeom>
          <a:ln>
            <a:noFill/>
          </a:ln>
          <a:effectLst>
            <a:softEdge rad="112500"/>
          </a:effectLst>
        </p:spPr>
      </p:pic>
      <p:sp>
        <p:nvSpPr>
          <p:cNvPr id="4" name="テキスト ボックス 3">
            <a:extLst>
              <a:ext uri="{FF2B5EF4-FFF2-40B4-BE49-F238E27FC236}">
                <a16:creationId xmlns:a16="http://schemas.microsoft.com/office/drawing/2014/main" id="{79B59083-EA76-4456-85FA-D0FB51098693}"/>
              </a:ext>
            </a:extLst>
          </p:cNvPr>
          <p:cNvSpPr txBox="1"/>
          <p:nvPr/>
        </p:nvSpPr>
        <p:spPr>
          <a:xfrm>
            <a:off x="8341234" y="2791565"/>
            <a:ext cx="3583973" cy="369332"/>
          </a:xfrm>
          <a:prstGeom prst="rect">
            <a:avLst/>
          </a:prstGeom>
          <a:noFill/>
        </p:spPr>
        <p:txBody>
          <a:bodyPr wrap="square" rtlCol="0">
            <a:spAutoFit/>
          </a:bodyPr>
          <a:lstStyle/>
          <a:p>
            <a:pPr algn="ctr"/>
            <a:r>
              <a:rPr kumimoji="1" lang="en-US" altLang="ja-JP" b="1" dirty="0"/>
              <a:t>Sunny</a:t>
            </a:r>
            <a:r>
              <a:rPr kumimoji="1" lang="ja-JP" altLang="en-US" b="1" dirty="0"/>
              <a:t>　</a:t>
            </a:r>
            <a:r>
              <a:rPr kumimoji="1" lang="en-US" altLang="ja-JP" b="1" dirty="0"/>
              <a:t>Days</a:t>
            </a:r>
            <a:r>
              <a:rPr kumimoji="1" lang="ja-JP" altLang="en-US" b="1" dirty="0"/>
              <a:t>（サニーデイズ）</a:t>
            </a:r>
          </a:p>
        </p:txBody>
      </p:sp>
    </p:spTree>
    <p:extLst>
      <p:ext uri="{BB962C8B-B14F-4D97-AF65-F5344CB8AC3E}">
        <p14:creationId xmlns:p14="http://schemas.microsoft.com/office/powerpoint/2010/main" val="774762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FA4A58FE-A3B0-4AA2-95B7-5B1A2694E3C7}"/>
              </a:ext>
            </a:extLst>
          </p:cNvPr>
          <p:cNvSpPr txBox="1">
            <a:spLocks/>
          </p:cNvSpPr>
          <p:nvPr/>
        </p:nvSpPr>
        <p:spPr>
          <a:xfrm>
            <a:off x="453889" y="312118"/>
            <a:ext cx="10515600" cy="806677"/>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HGS創英角ｺﾞｼｯｸUB" panose="020B0900000000000000" pitchFamily="50" charset="-128"/>
                <a:ea typeface="HGS創英角ｺﾞｼｯｸUB" panose="020B0900000000000000" pitchFamily="50" charset="-128"/>
              </a:rPr>
              <a:t>はじめに　～サンゴについて～</a:t>
            </a:r>
          </a:p>
        </p:txBody>
      </p:sp>
      <p:sp>
        <p:nvSpPr>
          <p:cNvPr id="4" name="コンテンツ プレースホルダー 2">
            <a:extLst>
              <a:ext uri="{FF2B5EF4-FFF2-40B4-BE49-F238E27FC236}">
                <a16:creationId xmlns:a16="http://schemas.microsoft.com/office/drawing/2014/main" id="{6195FF5E-A1F9-48FE-B03B-575B7D37F3CD}"/>
              </a:ext>
            </a:extLst>
          </p:cNvPr>
          <p:cNvSpPr txBox="1">
            <a:spLocks/>
          </p:cNvSpPr>
          <p:nvPr/>
        </p:nvSpPr>
        <p:spPr>
          <a:xfrm>
            <a:off x="838200" y="1943488"/>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dirty="0"/>
          </a:p>
        </p:txBody>
      </p:sp>
      <p:sp>
        <p:nvSpPr>
          <p:cNvPr id="5" name="コンテンツ プレースホルダー 2">
            <a:extLst>
              <a:ext uri="{FF2B5EF4-FFF2-40B4-BE49-F238E27FC236}">
                <a16:creationId xmlns:a16="http://schemas.microsoft.com/office/drawing/2014/main" id="{7DC6010E-2E47-46FD-B489-61D478A22650}"/>
              </a:ext>
            </a:extLst>
          </p:cNvPr>
          <p:cNvSpPr txBox="1">
            <a:spLocks/>
          </p:cNvSpPr>
          <p:nvPr/>
        </p:nvSpPr>
        <p:spPr>
          <a:xfrm>
            <a:off x="249493" y="1341060"/>
            <a:ext cx="11863618" cy="22842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ts val="0"/>
              </a:spcBef>
              <a:spcAft>
                <a:spcPts val="1200"/>
              </a:spcAft>
            </a:pPr>
            <a:r>
              <a:rPr lang="ja-JP" altLang="en-US" b="1" dirty="0"/>
              <a:t>奄美群島では造礁サンゴだけでも約３００種類が分布</a:t>
            </a:r>
            <a:endParaRPr lang="en-US" altLang="ja-JP" b="1" dirty="0"/>
          </a:p>
          <a:p>
            <a:pPr>
              <a:spcBef>
                <a:spcPts val="0"/>
              </a:spcBef>
              <a:spcAft>
                <a:spcPts val="1200"/>
              </a:spcAft>
            </a:pPr>
            <a:r>
              <a:rPr lang="ja-JP" altLang="en-US" b="1" dirty="0"/>
              <a:t>光合成をする藻類（褐虫藻）と共生　→</a:t>
            </a:r>
            <a:r>
              <a:rPr lang="en-US" altLang="ja-JP" b="1" dirty="0"/>
              <a:t>CO</a:t>
            </a:r>
            <a:r>
              <a:rPr lang="en-US" altLang="ja-JP" b="1" baseline="-25000" dirty="0"/>
              <a:t>2</a:t>
            </a:r>
            <a:r>
              <a:rPr lang="ja-JP" altLang="en-US" b="1" dirty="0"/>
              <a:t>の吸収、有機物の合成</a:t>
            </a:r>
            <a:endParaRPr lang="en-US" altLang="ja-JP" b="1" dirty="0"/>
          </a:p>
          <a:p>
            <a:pPr>
              <a:spcBef>
                <a:spcPts val="0"/>
              </a:spcBef>
              <a:spcAft>
                <a:spcPts val="1200"/>
              </a:spcAft>
            </a:pPr>
            <a:r>
              <a:rPr lang="ja-JP" altLang="en-US" b="1" dirty="0"/>
              <a:t>多様な生物に栄養分と生息場所を提供　→生物多様性のゆりかご</a:t>
            </a:r>
            <a:endParaRPr lang="en-US" altLang="ja-JP" b="1" dirty="0"/>
          </a:p>
          <a:p>
            <a:pPr>
              <a:spcBef>
                <a:spcPts val="0"/>
              </a:spcBef>
              <a:spcAft>
                <a:spcPts val="1200"/>
              </a:spcAft>
            </a:pPr>
            <a:r>
              <a:rPr lang="ja-JP" altLang="en-US" b="1" dirty="0"/>
              <a:t>奄美でも古くから豊かな漁場となり文化を育んできた</a:t>
            </a:r>
            <a:endParaRPr lang="en-US" altLang="ja-JP" b="1" dirty="0"/>
          </a:p>
        </p:txBody>
      </p:sp>
      <p:sp>
        <p:nvSpPr>
          <p:cNvPr id="6" name="コンテンツ プレースホルダー 2">
            <a:extLst>
              <a:ext uri="{FF2B5EF4-FFF2-40B4-BE49-F238E27FC236}">
                <a16:creationId xmlns:a16="http://schemas.microsoft.com/office/drawing/2014/main" id="{67704B76-3C05-4189-97C4-B3B2F675FF5F}"/>
              </a:ext>
            </a:extLst>
          </p:cNvPr>
          <p:cNvSpPr txBox="1">
            <a:spLocks/>
          </p:cNvSpPr>
          <p:nvPr/>
        </p:nvSpPr>
        <p:spPr>
          <a:xfrm>
            <a:off x="453889" y="5516940"/>
            <a:ext cx="11436275" cy="11119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0"/>
              </a:spcBef>
              <a:spcAft>
                <a:spcPts val="1200"/>
              </a:spcAft>
              <a:buNone/>
            </a:pPr>
            <a:r>
              <a:rPr lang="en-US" altLang="ja-JP" sz="1800" dirty="0"/>
              <a:t>【</a:t>
            </a:r>
            <a:r>
              <a:rPr lang="ja-JP" altLang="en-US" sz="1800" dirty="0"/>
              <a:t>参考</a:t>
            </a:r>
            <a:r>
              <a:rPr lang="en-US" altLang="ja-JP" sz="1800" dirty="0"/>
              <a:t>】</a:t>
            </a:r>
          </a:p>
          <a:p>
            <a:pPr marL="0" indent="0">
              <a:spcBef>
                <a:spcPts val="0"/>
              </a:spcBef>
              <a:spcAft>
                <a:spcPts val="1200"/>
              </a:spcAft>
              <a:buNone/>
            </a:pPr>
            <a:r>
              <a:rPr lang="en-US" altLang="ja-JP" sz="1800" dirty="0"/>
              <a:t>WWF</a:t>
            </a:r>
            <a:r>
              <a:rPr lang="ja-JP" altLang="en-US" sz="1800" dirty="0"/>
              <a:t>ジャパンホームページ</a:t>
            </a:r>
            <a:endParaRPr lang="en-US" altLang="ja-JP" sz="1800" dirty="0"/>
          </a:p>
          <a:p>
            <a:pPr marL="0" indent="0">
              <a:spcBef>
                <a:spcPts val="0"/>
              </a:spcBef>
              <a:spcAft>
                <a:spcPts val="1200"/>
              </a:spcAft>
              <a:buNone/>
            </a:pPr>
            <a:r>
              <a:rPr lang="ja-JP" altLang="en-US" sz="1800" dirty="0"/>
              <a:t>奄美群島サンゴ礁保全対策協議会ホームページ</a:t>
            </a:r>
            <a:endParaRPr lang="en-US" altLang="ja-JP" sz="1800" dirty="0"/>
          </a:p>
        </p:txBody>
      </p:sp>
      <p:pic>
        <p:nvPicPr>
          <p:cNvPr id="8" name="図 7">
            <a:extLst>
              <a:ext uri="{FF2B5EF4-FFF2-40B4-BE49-F238E27FC236}">
                <a16:creationId xmlns:a16="http://schemas.microsoft.com/office/drawing/2014/main" id="{27CED598-2990-4413-86A3-23CFD505E3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676" y="3418381"/>
            <a:ext cx="2798079" cy="2098559"/>
          </a:xfrm>
          <a:prstGeom prst="rect">
            <a:avLst/>
          </a:prstGeom>
          <a:ln>
            <a:noFill/>
          </a:ln>
          <a:effectLst>
            <a:softEdge rad="112500"/>
          </a:effectLst>
        </p:spPr>
      </p:pic>
      <p:pic>
        <p:nvPicPr>
          <p:cNvPr id="10" name="図 9">
            <a:extLst>
              <a:ext uri="{FF2B5EF4-FFF2-40B4-BE49-F238E27FC236}">
                <a16:creationId xmlns:a16="http://schemas.microsoft.com/office/drawing/2014/main" id="{A79BE43C-F76B-488E-B2A4-CDFAA6145D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61353" y="3411178"/>
            <a:ext cx="2798079" cy="2098559"/>
          </a:xfrm>
          <a:prstGeom prst="rect">
            <a:avLst/>
          </a:prstGeom>
          <a:ln>
            <a:noFill/>
          </a:ln>
          <a:effectLst>
            <a:softEdge rad="112500"/>
          </a:effectLst>
        </p:spPr>
      </p:pic>
      <p:pic>
        <p:nvPicPr>
          <p:cNvPr id="12" name="図 11">
            <a:extLst>
              <a:ext uri="{FF2B5EF4-FFF2-40B4-BE49-F238E27FC236}">
                <a16:creationId xmlns:a16="http://schemas.microsoft.com/office/drawing/2014/main" id="{FB546B8B-0D54-43C5-BF9C-3EE3D2C25C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05262" y="3340368"/>
            <a:ext cx="2221246" cy="2961661"/>
          </a:xfrm>
          <a:prstGeom prst="rect">
            <a:avLst/>
          </a:prstGeom>
          <a:ln>
            <a:noFill/>
          </a:ln>
          <a:effectLst>
            <a:softEdge rad="112500"/>
          </a:effectLst>
        </p:spPr>
      </p:pic>
      <p:pic>
        <p:nvPicPr>
          <p:cNvPr id="14" name="図 13">
            <a:extLst>
              <a:ext uri="{FF2B5EF4-FFF2-40B4-BE49-F238E27FC236}">
                <a16:creationId xmlns:a16="http://schemas.microsoft.com/office/drawing/2014/main" id="{872060D2-370E-41F1-8D07-B8921827B7D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59431" y="3370015"/>
            <a:ext cx="3145831" cy="2098558"/>
          </a:xfrm>
          <a:prstGeom prst="rect">
            <a:avLst/>
          </a:prstGeom>
          <a:ln>
            <a:noFill/>
          </a:ln>
          <a:effectLst>
            <a:softEdge rad="112500"/>
          </a:effectLst>
        </p:spPr>
      </p:pic>
    </p:spTree>
    <p:extLst>
      <p:ext uri="{BB962C8B-B14F-4D97-AF65-F5344CB8AC3E}">
        <p14:creationId xmlns:p14="http://schemas.microsoft.com/office/powerpoint/2010/main" val="1785336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EFB1DA3B-6E1D-4107-B881-36C4E74DFB2C}"/>
              </a:ext>
            </a:extLst>
          </p:cNvPr>
          <p:cNvSpPr txBox="1">
            <a:spLocks/>
          </p:cNvSpPr>
          <p:nvPr/>
        </p:nvSpPr>
        <p:spPr>
          <a:xfrm>
            <a:off x="76322" y="304958"/>
            <a:ext cx="3950972" cy="766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HGS創英角ｺﾞｼｯｸUB" panose="020B0900000000000000" pitchFamily="50" charset="-128"/>
                <a:ea typeface="HGS創英角ｺﾞｼｯｸUB" panose="020B0900000000000000" pitchFamily="50" charset="-128"/>
              </a:rPr>
              <a:t>ポスター配布</a:t>
            </a:r>
          </a:p>
        </p:txBody>
      </p:sp>
      <p:sp>
        <p:nvSpPr>
          <p:cNvPr id="15" name="コンテンツ プレースホルダー 2">
            <a:extLst>
              <a:ext uri="{FF2B5EF4-FFF2-40B4-BE49-F238E27FC236}">
                <a16:creationId xmlns:a16="http://schemas.microsoft.com/office/drawing/2014/main" id="{62845334-8A57-4CFC-908D-AAD66DE85193}"/>
              </a:ext>
            </a:extLst>
          </p:cNvPr>
          <p:cNvSpPr txBox="1">
            <a:spLocks/>
          </p:cNvSpPr>
          <p:nvPr/>
        </p:nvSpPr>
        <p:spPr>
          <a:xfrm>
            <a:off x="690851" y="1539951"/>
            <a:ext cx="10810298" cy="2009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t>・これから海に入る人に見てもらえそうな場所</a:t>
            </a:r>
            <a:endParaRPr lang="en-US" altLang="ja-JP" b="1" dirty="0"/>
          </a:p>
          <a:p>
            <a:pPr marL="0" indent="0">
              <a:buFont typeface="Arial" panose="020B0604020202020204" pitchFamily="34" charset="0"/>
              <a:buNone/>
            </a:pPr>
            <a:r>
              <a:rPr lang="ja-JP" altLang="en-US" b="1" dirty="0"/>
              <a:t>　</a:t>
            </a:r>
            <a:r>
              <a:rPr lang="en-US" altLang="ja-JP" b="1" dirty="0"/>
              <a:t>…</a:t>
            </a:r>
            <a:r>
              <a:rPr lang="ja-JP" altLang="en-US" b="1" dirty="0"/>
              <a:t>サンゴのあるビーチの入り口、集落公民館、公衆トイレなど</a:t>
            </a:r>
            <a:endParaRPr lang="en-US" altLang="ja-JP" b="1" dirty="0"/>
          </a:p>
        </p:txBody>
      </p:sp>
      <p:sp>
        <p:nvSpPr>
          <p:cNvPr id="26" name="テキスト ボックス 25">
            <a:extLst>
              <a:ext uri="{FF2B5EF4-FFF2-40B4-BE49-F238E27FC236}">
                <a16:creationId xmlns:a16="http://schemas.microsoft.com/office/drawing/2014/main" id="{F64FE22D-215E-430B-9D27-DCC7817A1B01}"/>
              </a:ext>
            </a:extLst>
          </p:cNvPr>
          <p:cNvSpPr txBox="1"/>
          <p:nvPr/>
        </p:nvSpPr>
        <p:spPr>
          <a:xfrm>
            <a:off x="8513000" y="6268072"/>
            <a:ext cx="2860646" cy="369332"/>
          </a:xfrm>
          <a:prstGeom prst="rect">
            <a:avLst/>
          </a:prstGeom>
          <a:noFill/>
        </p:spPr>
        <p:txBody>
          <a:bodyPr vert="horz" wrap="square" rtlCol="0">
            <a:spAutoFit/>
          </a:bodyPr>
          <a:lstStyle/>
          <a:p>
            <a:pPr algn="ctr"/>
            <a:r>
              <a:rPr kumimoji="1" lang="ja-JP" altLang="en-US" b="1" dirty="0"/>
              <a:t>用集落の区長さんと</a:t>
            </a:r>
          </a:p>
        </p:txBody>
      </p:sp>
      <p:pic>
        <p:nvPicPr>
          <p:cNvPr id="5" name="図 4">
            <a:extLst>
              <a:ext uri="{FF2B5EF4-FFF2-40B4-BE49-F238E27FC236}">
                <a16:creationId xmlns:a16="http://schemas.microsoft.com/office/drawing/2014/main" id="{D8F2E5C7-E203-4983-ACBA-C163F5ECB2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53328" y="3133078"/>
            <a:ext cx="4179991" cy="3134994"/>
          </a:xfrm>
          <a:prstGeom prst="rect">
            <a:avLst/>
          </a:prstGeom>
          <a:ln>
            <a:noFill/>
          </a:ln>
          <a:effectLst>
            <a:softEdge rad="112500"/>
          </a:effectLst>
        </p:spPr>
      </p:pic>
      <p:pic>
        <p:nvPicPr>
          <p:cNvPr id="3" name="図 2">
            <a:extLst>
              <a:ext uri="{FF2B5EF4-FFF2-40B4-BE49-F238E27FC236}">
                <a16:creationId xmlns:a16="http://schemas.microsoft.com/office/drawing/2014/main" id="{05CECDB3-E281-4E49-8890-727207A185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4872939" y="3524955"/>
            <a:ext cx="3134994" cy="2351246"/>
          </a:xfrm>
          <a:prstGeom prst="rect">
            <a:avLst/>
          </a:prstGeom>
          <a:ln>
            <a:noFill/>
          </a:ln>
          <a:effectLst>
            <a:softEdge rad="112500"/>
          </a:effectLst>
        </p:spPr>
      </p:pic>
      <p:pic>
        <p:nvPicPr>
          <p:cNvPr id="6" name="図 5">
            <a:extLst>
              <a:ext uri="{FF2B5EF4-FFF2-40B4-BE49-F238E27FC236}">
                <a16:creationId xmlns:a16="http://schemas.microsoft.com/office/drawing/2014/main" id="{66415DA6-8E9D-49F6-A0B9-D091BA13EA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2521274" y="3524953"/>
            <a:ext cx="3134994" cy="2351246"/>
          </a:xfrm>
          <a:prstGeom prst="rect">
            <a:avLst/>
          </a:prstGeom>
          <a:ln>
            <a:noFill/>
          </a:ln>
          <a:effectLst>
            <a:softEdge rad="112500"/>
          </a:effectLst>
        </p:spPr>
      </p:pic>
      <p:pic>
        <p:nvPicPr>
          <p:cNvPr id="8" name="図 7">
            <a:extLst>
              <a:ext uri="{FF2B5EF4-FFF2-40B4-BE49-F238E27FC236}">
                <a16:creationId xmlns:a16="http://schemas.microsoft.com/office/drawing/2014/main" id="{9B704EA6-106B-4162-9D2B-C0C5C127E39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170654" y="3525104"/>
            <a:ext cx="3126283" cy="2344712"/>
          </a:xfrm>
          <a:prstGeom prst="rect">
            <a:avLst/>
          </a:prstGeom>
          <a:ln>
            <a:noFill/>
          </a:ln>
          <a:effectLst>
            <a:softEdge rad="112500"/>
          </a:effectLst>
        </p:spPr>
      </p:pic>
      <p:sp>
        <p:nvSpPr>
          <p:cNvPr id="9" name="テキスト ボックス 8">
            <a:extLst>
              <a:ext uri="{FF2B5EF4-FFF2-40B4-BE49-F238E27FC236}">
                <a16:creationId xmlns:a16="http://schemas.microsoft.com/office/drawing/2014/main" id="{3B2D7614-15BC-440D-87D2-F9ECAA37518F}"/>
              </a:ext>
            </a:extLst>
          </p:cNvPr>
          <p:cNvSpPr txBox="1"/>
          <p:nvPr/>
        </p:nvSpPr>
        <p:spPr>
          <a:xfrm>
            <a:off x="161158" y="6318871"/>
            <a:ext cx="2377440" cy="369332"/>
          </a:xfrm>
          <a:prstGeom prst="rect">
            <a:avLst/>
          </a:prstGeom>
          <a:noFill/>
        </p:spPr>
        <p:txBody>
          <a:bodyPr wrap="square" rtlCol="0">
            <a:spAutoFit/>
          </a:bodyPr>
          <a:lstStyle/>
          <a:p>
            <a:pPr algn="ctr"/>
            <a:r>
              <a:rPr lang="ja-JP" altLang="en-US" b="1" dirty="0"/>
              <a:t>用海岸トイレ</a:t>
            </a:r>
            <a:endParaRPr kumimoji="1" lang="ja-JP" altLang="en-US" b="1" dirty="0"/>
          </a:p>
        </p:txBody>
      </p:sp>
      <p:sp>
        <p:nvSpPr>
          <p:cNvPr id="10" name="テキスト ボックス 9">
            <a:extLst>
              <a:ext uri="{FF2B5EF4-FFF2-40B4-BE49-F238E27FC236}">
                <a16:creationId xmlns:a16="http://schemas.microsoft.com/office/drawing/2014/main" id="{B2D9BE5C-788B-41F6-B46B-81012725AB4A}"/>
              </a:ext>
            </a:extLst>
          </p:cNvPr>
          <p:cNvSpPr txBox="1"/>
          <p:nvPr/>
        </p:nvSpPr>
        <p:spPr>
          <a:xfrm>
            <a:off x="2925506" y="6318871"/>
            <a:ext cx="4664234" cy="369332"/>
          </a:xfrm>
          <a:prstGeom prst="rect">
            <a:avLst/>
          </a:prstGeom>
          <a:noFill/>
        </p:spPr>
        <p:txBody>
          <a:bodyPr wrap="square" rtlCol="0">
            <a:spAutoFit/>
          </a:bodyPr>
          <a:lstStyle/>
          <a:p>
            <a:pPr algn="ctr"/>
            <a:r>
              <a:rPr kumimoji="1" lang="ja-JP" altLang="en-US" b="1" dirty="0"/>
              <a:t>用海岸入り口</a:t>
            </a:r>
          </a:p>
        </p:txBody>
      </p:sp>
    </p:spTree>
    <p:extLst>
      <p:ext uri="{BB962C8B-B14F-4D97-AF65-F5344CB8AC3E}">
        <p14:creationId xmlns:p14="http://schemas.microsoft.com/office/powerpoint/2010/main" val="1006947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36C28F34-76C3-49AE-B947-EAB854D92CD1}"/>
              </a:ext>
            </a:extLst>
          </p:cNvPr>
          <p:cNvSpPr txBox="1">
            <a:spLocks/>
          </p:cNvSpPr>
          <p:nvPr/>
        </p:nvSpPr>
        <p:spPr>
          <a:xfrm>
            <a:off x="150809" y="233638"/>
            <a:ext cx="10515600" cy="132556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HGS創英角ｺﾞｼｯｸUB" panose="020B0900000000000000" pitchFamily="50" charset="-128"/>
                <a:ea typeface="HGS創英角ｺﾞｼｯｸUB" panose="020B0900000000000000" pitchFamily="50" charset="-128"/>
              </a:rPr>
              <a:t>ポスター配布施設　内訳</a:t>
            </a:r>
          </a:p>
        </p:txBody>
      </p:sp>
      <p:sp>
        <p:nvSpPr>
          <p:cNvPr id="5" name="テキスト ボックス 4">
            <a:extLst>
              <a:ext uri="{FF2B5EF4-FFF2-40B4-BE49-F238E27FC236}">
                <a16:creationId xmlns:a16="http://schemas.microsoft.com/office/drawing/2014/main" id="{5DDE2F28-FEED-4240-A37B-C20F922A8B82}"/>
              </a:ext>
            </a:extLst>
          </p:cNvPr>
          <p:cNvSpPr txBox="1"/>
          <p:nvPr/>
        </p:nvSpPr>
        <p:spPr>
          <a:xfrm>
            <a:off x="181422" y="5687412"/>
            <a:ext cx="11829156" cy="1015663"/>
          </a:xfrm>
          <a:prstGeom prst="rect">
            <a:avLst/>
          </a:prstGeom>
          <a:solidFill>
            <a:srgbClr val="FFC000"/>
          </a:solidFill>
        </p:spPr>
        <p:txBody>
          <a:bodyPr vert="horz" wrap="square" rtlCol="0">
            <a:spAutoFit/>
          </a:bodyPr>
          <a:lstStyle/>
          <a:p>
            <a:pPr algn="ctr"/>
            <a:r>
              <a:rPr lang="ja-JP" altLang="en-US" sz="6000" b="1" dirty="0"/>
              <a:t>合計４１施設に１９９枚を配布</a:t>
            </a:r>
            <a:endParaRPr kumimoji="1" lang="ja-JP" altLang="en-US" sz="6000" b="1" dirty="0"/>
          </a:p>
        </p:txBody>
      </p:sp>
      <p:graphicFrame>
        <p:nvGraphicFramePr>
          <p:cNvPr id="17" name="表 16">
            <a:extLst>
              <a:ext uri="{FF2B5EF4-FFF2-40B4-BE49-F238E27FC236}">
                <a16:creationId xmlns:a16="http://schemas.microsoft.com/office/drawing/2014/main" id="{6C43A858-5C79-41D9-B163-DAA01EF50168}"/>
              </a:ext>
            </a:extLst>
          </p:cNvPr>
          <p:cNvGraphicFramePr>
            <a:graphicFrameLocks noGrp="1"/>
          </p:cNvGraphicFramePr>
          <p:nvPr>
            <p:extLst>
              <p:ext uri="{D42A27DB-BD31-4B8C-83A1-F6EECF244321}">
                <p14:modId xmlns:p14="http://schemas.microsoft.com/office/powerpoint/2010/main" val="3406139870"/>
              </p:ext>
            </p:extLst>
          </p:nvPr>
        </p:nvGraphicFramePr>
        <p:xfrm>
          <a:off x="518216" y="1023600"/>
          <a:ext cx="11492362" cy="4568817"/>
        </p:xfrm>
        <a:graphic>
          <a:graphicData uri="http://schemas.openxmlformats.org/drawingml/2006/table">
            <a:tbl>
              <a:tblPr/>
              <a:tblGrid>
                <a:gridCol w="3020177">
                  <a:extLst>
                    <a:ext uri="{9D8B030D-6E8A-4147-A177-3AD203B41FA5}">
                      <a16:colId xmlns:a16="http://schemas.microsoft.com/office/drawing/2014/main" val="3546480448"/>
                    </a:ext>
                  </a:extLst>
                </a:gridCol>
                <a:gridCol w="3020177">
                  <a:extLst>
                    <a:ext uri="{9D8B030D-6E8A-4147-A177-3AD203B41FA5}">
                      <a16:colId xmlns:a16="http://schemas.microsoft.com/office/drawing/2014/main" val="397596494"/>
                    </a:ext>
                  </a:extLst>
                </a:gridCol>
                <a:gridCol w="3287795">
                  <a:extLst>
                    <a:ext uri="{9D8B030D-6E8A-4147-A177-3AD203B41FA5}">
                      <a16:colId xmlns:a16="http://schemas.microsoft.com/office/drawing/2014/main" val="736453693"/>
                    </a:ext>
                  </a:extLst>
                </a:gridCol>
                <a:gridCol w="2164213">
                  <a:extLst>
                    <a:ext uri="{9D8B030D-6E8A-4147-A177-3AD203B41FA5}">
                      <a16:colId xmlns:a16="http://schemas.microsoft.com/office/drawing/2014/main" val="4256080485"/>
                    </a:ext>
                  </a:extLst>
                </a:gridCol>
              </a:tblGrid>
              <a:tr h="415347">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奄美空港</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エコカーマーケット</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あやまる岬　みしょらんカフェ</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用集落の各宿泊施設</a:t>
                      </a:r>
                    </a:p>
                  </a:txBody>
                  <a:tcPr marL="14487" marR="14487" marT="14487" marB="0" anchor="ctr">
                    <a:lnL>
                      <a:noFill/>
                    </a:lnL>
                    <a:lnR>
                      <a:noFill/>
                    </a:lnR>
                    <a:lnT>
                      <a:noFill/>
                    </a:lnT>
                    <a:lnB>
                      <a:noFill/>
                    </a:lnB>
                  </a:tcPr>
                </a:tc>
                <a:extLst>
                  <a:ext uri="{0D108BD9-81ED-4DB2-BD59-A6C34878D82A}">
                    <a16:rowId xmlns:a16="http://schemas.microsoft.com/office/drawing/2014/main" val="3533010001"/>
                  </a:ext>
                </a:extLst>
              </a:tr>
              <a:tr h="415347">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あまみパーク</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奄美レンタカー</a:t>
                      </a:r>
                    </a:p>
                  </a:txBody>
                  <a:tcPr marL="14487" marR="14487" marT="14487" marB="0" anchor="ctr">
                    <a:lnL>
                      <a:noFill/>
                    </a:lnL>
                    <a:lnR>
                      <a:noFill/>
                    </a:lnR>
                    <a:lnT>
                      <a:noFill/>
                    </a:lnT>
                    <a:lnB>
                      <a:noFill/>
                    </a:lnB>
                  </a:tcPr>
                </a:tc>
                <a:tc>
                  <a:txBody>
                    <a:bodyPr/>
                    <a:lstStyle/>
                    <a:p>
                      <a:pPr algn="l" fontAlgn="ctr"/>
                      <a:r>
                        <a:rPr lang="en-US" sz="1800" b="1" i="0" u="none" strike="noStrike">
                          <a:solidFill>
                            <a:srgbClr val="000000"/>
                          </a:solidFill>
                          <a:effectLst/>
                          <a:latin typeface="Meiryo UI" panose="020B0604030504040204" pitchFamily="50" charset="-128"/>
                          <a:ea typeface="Meiryo UI" panose="020B0604030504040204" pitchFamily="50" charset="-128"/>
                        </a:rPr>
                        <a:t>ａｍａｙａｄｏｒｉ</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用集落</a:t>
                      </a:r>
                    </a:p>
                  </a:txBody>
                  <a:tcPr marL="14487" marR="14487" marT="14487" marB="0" anchor="ctr">
                    <a:lnL>
                      <a:noFill/>
                    </a:lnL>
                    <a:lnR>
                      <a:noFill/>
                    </a:lnR>
                    <a:lnT>
                      <a:noFill/>
                    </a:lnT>
                    <a:lnB>
                      <a:noFill/>
                    </a:lnB>
                  </a:tcPr>
                </a:tc>
                <a:extLst>
                  <a:ext uri="{0D108BD9-81ED-4DB2-BD59-A6C34878D82A}">
                    <a16:rowId xmlns:a16="http://schemas.microsoft.com/office/drawing/2014/main" val="4138531913"/>
                  </a:ext>
                </a:extLst>
              </a:tr>
              <a:tr h="415347">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味の郷笠利</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ゆいレンタカー</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むさしや</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用海岸トイレ</a:t>
                      </a:r>
                    </a:p>
                  </a:txBody>
                  <a:tcPr marL="14487" marR="14487" marT="14487" marB="0" anchor="ctr">
                    <a:lnL>
                      <a:noFill/>
                    </a:lnL>
                    <a:lnR>
                      <a:noFill/>
                    </a:lnR>
                    <a:lnT>
                      <a:noFill/>
                    </a:lnT>
                    <a:lnB>
                      <a:noFill/>
                    </a:lnB>
                  </a:tcPr>
                </a:tc>
                <a:extLst>
                  <a:ext uri="{0D108BD9-81ED-4DB2-BD59-A6C34878D82A}">
                    <a16:rowId xmlns:a16="http://schemas.microsoft.com/office/drawing/2014/main" val="3550588614"/>
                  </a:ext>
                </a:extLst>
              </a:tr>
              <a:tr h="415347">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奄美パーク</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タイムズレンタカー</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ガジュマルの木の下で</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崎原ビーチトイレ</a:t>
                      </a:r>
                    </a:p>
                  </a:txBody>
                  <a:tcPr marL="14487" marR="14487" marT="14487" marB="0" anchor="ctr">
                    <a:lnL>
                      <a:noFill/>
                    </a:lnL>
                    <a:lnR>
                      <a:noFill/>
                    </a:lnR>
                    <a:lnT>
                      <a:noFill/>
                    </a:lnT>
                    <a:lnB>
                      <a:noFill/>
                    </a:lnB>
                  </a:tcPr>
                </a:tc>
                <a:extLst>
                  <a:ext uri="{0D108BD9-81ED-4DB2-BD59-A6C34878D82A}">
                    <a16:rowId xmlns:a16="http://schemas.microsoft.com/office/drawing/2014/main" val="1290247034"/>
                  </a:ext>
                </a:extLst>
              </a:tr>
              <a:tr h="415347">
                <a:tc>
                  <a:txBody>
                    <a:bodyPr/>
                    <a:lstStyle/>
                    <a:p>
                      <a:pPr algn="l" fontAlgn="ctr"/>
                      <a:r>
                        <a:rPr lang="en-US" sz="1800" b="1" i="0" u="none" strike="noStrike">
                          <a:solidFill>
                            <a:srgbClr val="000000"/>
                          </a:solidFill>
                          <a:effectLst/>
                          <a:latin typeface="Meiryo UI" panose="020B0604030504040204" pitchFamily="50" charset="-128"/>
                          <a:ea typeface="Meiryo UI" panose="020B0604030504040204" pitchFamily="50" charset="-128"/>
                        </a:rPr>
                        <a:t>Sunny Days</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奄美空港前レンタカー</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山一ラーメン</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打田原ビーチトイレ</a:t>
                      </a:r>
                    </a:p>
                  </a:txBody>
                  <a:tcPr marL="14487" marR="14487" marT="14487" marB="0" anchor="ctr">
                    <a:lnL>
                      <a:noFill/>
                    </a:lnL>
                    <a:lnR>
                      <a:noFill/>
                    </a:lnR>
                    <a:lnT>
                      <a:noFill/>
                    </a:lnT>
                    <a:lnB>
                      <a:noFill/>
                    </a:lnB>
                  </a:tcPr>
                </a:tc>
                <a:extLst>
                  <a:ext uri="{0D108BD9-81ED-4DB2-BD59-A6C34878D82A}">
                    <a16:rowId xmlns:a16="http://schemas.microsoft.com/office/drawing/2014/main" val="710703575"/>
                  </a:ext>
                </a:extLst>
              </a:tr>
              <a:tr h="415347">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タイセイ石油</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１００円レンタカー</a:t>
                      </a:r>
                    </a:p>
                  </a:txBody>
                  <a:tcPr marL="14487" marR="14487" marT="14487" marB="0" anchor="ctr">
                    <a:lnL>
                      <a:noFill/>
                    </a:lnL>
                    <a:lnR>
                      <a:noFill/>
                    </a:lnR>
                    <a:lnT>
                      <a:noFill/>
                    </a:lnT>
                    <a:lnB>
                      <a:noFill/>
                    </a:lnB>
                  </a:tcPr>
                </a:tc>
                <a:tc>
                  <a:txBody>
                    <a:bodyPr/>
                    <a:lstStyle/>
                    <a:p>
                      <a:pPr algn="l" fontAlgn="ctr"/>
                      <a:r>
                        <a:rPr lang="en-US" sz="1800" b="1" i="0" u="none" strike="noStrike">
                          <a:solidFill>
                            <a:srgbClr val="000000"/>
                          </a:solidFill>
                          <a:effectLst/>
                          <a:latin typeface="Meiryo UI" panose="020B0604030504040204" pitchFamily="50" charset="-128"/>
                          <a:ea typeface="Meiryo UI" panose="020B0604030504040204" pitchFamily="50" charset="-128"/>
                        </a:rPr>
                        <a:t>Ａ</a:t>
                      </a:r>
                      <a:r>
                        <a:rPr lang="ja-JP" altLang="en-US" sz="1800" b="1" i="0" u="none" strike="noStrike">
                          <a:solidFill>
                            <a:srgbClr val="000000"/>
                          </a:solidFill>
                          <a:effectLst/>
                          <a:latin typeface="Meiryo UI" panose="020B0604030504040204" pitchFamily="50" charset="-128"/>
                          <a:ea typeface="Meiryo UI" panose="020B0604030504040204" pitchFamily="50" charset="-128"/>
                        </a:rPr>
                        <a:t>コープ</a:t>
                      </a:r>
                    </a:p>
                  </a:txBody>
                  <a:tcPr marL="14487" marR="14487" marT="14487" marB="0" anchor="ctr">
                    <a:lnL>
                      <a:noFill/>
                    </a:lnL>
                    <a:lnR>
                      <a:noFill/>
                    </a:lnR>
                    <a:lnT>
                      <a:noFill/>
                    </a:lnT>
                    <a:lnB>
                      <a:noFill/>
                    </a:lnB>
                  </a:tcPr>
                </a:tc>
                <a:tc>
                  <a:txBody>
                    <a:bodyPr/>
                    <a:lstStyle/>
                    <a:p>
                      <a:pPr algn="l" fontAlgn="ctr"/>
                      <a:r>
                        <a:rPr lang="en-US" sz="1800" b="1" i="0" u="none" strike="noStrike">
                          <a:solidFill>
                            <a:srgbClr val="000000"/>
                          </a:solidFill>
                          <a:effectLst/>
                          <a:latin typeface="Meiryo UI" panose="020B0604030504040204" pitchFamily="50" charset="-128"/>
                          <a:ea typeface="Meiryo UI" panose="020B0604030504040204" pitchFamily="50" charset="-128"/>
                        </a:rPr>
                        <a:t>million pointz</a:t>
                      </a:r>
                    </a:p>
                  </a:txBody>
                  <a:tcPr marL="14487" marR="14487" marT="14487" marB="0" anchor="ctr">
                    <a:lnL>
                      <a:noFill/>
                    </a:lnL>
                    <a:lnR>
                      <a:noFill/>
                    </a:lnR>
                    <a:lnT>
                      <a:noFill/>
                    </a:lnT>
                    <a:lnB>
                      <a:noFill/>
                    </a:lnB>
                  </a:tcPr>
                </a:tc>
                <a:extLst>
                  <a:ext uri="{0D108BD9-81ED-4DB2-BD59-A6C34878D82A}">
                    <a16:rowId xmlns:a16="http://schemas.microsoft.com/office/drawing/2014/main" val="238511339"/>
                  </a:ext>
                </a:extLst>
              </a:tr>
              <a:tr h="415347">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トヨタレンタカー</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ばしゃ山村</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ＰＡＣＥ（パーチェ）</a:t>
                      </a:r>
                    </a:p>
                  </a:txBody>
                  <a:tcPr marL="14487" marR="14487" marT="14487" marB="0" anchor="ctr">
                    <a:lnL>
                      <a:noFill/>
                    </a:lnL>
                    <a:lnR>
                      <a:noFill/>
                    </a:lnR>
                    <a:lnT>
                      <a:noFill/>
                    </a:lnT>
                    <a:lnB>
                      <a:noFill/>
                    </a:lnB>
                  </a:tcPr>
                </a:tc>
                <a:tc>
                  <a:txBody>
                    <a:bodyPr/>
                    <a:lstStyle/>
                    <a:p>
                      <a:pPr algn="l" fontAlgn="ctr"/>
                      <a:r>
                        <a:rPr lang="en-US" sz="1800" b="1" i="0" u="none" strike="noStrike">
                          <a:solidFill>
                            <a:srgbClr val="000000"/>
                          </a:solidFill>
                          <a:effectLst/>
                          <a:latin typeface="Meiryo UI" panose="020B0604030504040204" pitchFamily="50" charset="-128"/>
                          <a:ea typeface="Meiryo UI" panose="020B0604030504040204" pitchFamily="50" charset="-128"/>
                        </a:rPr>
                        <a:t>Bee Lunch</a:t>
                      </a:r>
                    </a:p>
                  </a:txBody>
                  <a:tcPr marL="14487" marR="14487" marT="14487" marB="0" anchor="ctr">
                    <a:lnL>
                      <a:noFill/>
                    </a:lnL>
                    <a:lnR>
                      <a:noFill/>
                    </a:lnR>
                    <a:lnT>
                      <a:noFill/>
                    </a:lnT>
                    <a:lnB>
                      <a:noFill/>
                    </a:lnB>
                  </a:tcPr>
                </a:tc>
                <a:extLst>
                  <a:ext uri="{0D108BD9-81ED-4DB2-BD59-A6C34878D82A}">
                    <a16:rowId xmlns:a16="http://schemas.microsoft.com/office/drawing/2014/main" val="701452566"/>
                  </a:ext>
                </a:extLst>
              </a:tr>
              <a:tr h="415347">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大島石油</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コーラルパームス</a:t>
                      </a:r>
                    </a:p>
                  </a:txBody>
                  <a:tcPr marL="14487" marR="14487" marT="14487" marB="0" anchor="ctr">
                    <a:lnL>
                      <a:noFill/>
                    </a:lnL>
                    <a:lnR>
                      <a:noFill/>
                    </a:lnR>
                    <a:lnT>
                      <a:noFill/>
                    </a:lnT>
                    <a:lnB>
                      <a:noFill/>
                    </a:lnB>
                  </a:tcPr>
                </a:tc>
                <a:tc>
                  <a:txBody>
                    <a:bodyPr/>
                    <a:lstStyle/>
                    <a:p>
                      <a:pPr algn="l" fontAlgn="ctr"/>
                      <a:r>
                        <a:rPr lang="en-US" sz="1800" b="1" i="0" u="none" strike="noStrike">
                          <a:solidFill>
                            <a:srgbClr val="000000"/>
                          </a:solidFill>
                          <a:effectLst/>
                          <a:latin typeface="Meiryo UI" panose="020B0604030504040204" pitchFamily="50" charset="-128"/>
                          <a:ea typeface="Meiryo UI" panose="020B0604030504040204" pitchFamily="50" charset="-128"/>
                        </a:rPr>
                        <a:t>Holly Camp</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国直集落</a:t>
                      </a:r>
                    </a:p>
                  </a:txBody>
                  <a:tcPr marL="14487" marR="14487" marT="14487" marB="0" anchor="ctr">
                    <a:lnL>
                      <a:noFill/>
                    </a:lnL>
                    <a:lnR>
                      <a:noFill/>
                    </a:lnR>
                    <a:lnT>
                      <a:noFill/>
                    </a:lnT>
                    <a:lnB>
                      <a:noFill/>
                    </a:lnB>
                  </a:tcPr>
                </a:tc>
                <a:extLst>
                  <a:ext uri="{0D108BD9-81ED-4DB2-BD59-A6C34878D82A}">
                    <a16:rowId xmlns:a16="http://schemas.microsoft.com/office/drawing/2014/main" val="3828082254"/>
                  </a:ext>
                </a:extLst>
              </a:tr>
              <a:tr h="415347">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ニッポンレンタカー</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ホテルティダムーン</a:t>
                      </a:r>
                    </a:p>
                  </a:txBody>
                  <a:tcPr marL="14487" marR="14487" marT="14487" marB="0" anchor="ctr">
                    <a:lnL>
                      <a:noFill/>
                    </a:lnL>
                    <a:lnR>
                      <a:noFill/>
                    </a:lnR>
                    <a:lnT>
                      <a:noFill/>
                    </a:lnT>
                    <a:lnB>
                      <a:noFill/>
                    </a:lnB>
                  </a:tcPr>
                </a:tc>
                <a:tc>
                  <a:txBody>
                    <a:bodyPr/>
                    <a:lstStyle/>
                    <a:p>
                      <a:pPr algn="l" fontAlgn="ctr"/>
                      <a:r>
                        <a:rPr lang="en-US" sz="1800" b="1" i="0" u="none" strike="noStrike">
                          <a:solidFill>
                            <a:srgbClr val="000000"/>
                          </a:solidFill>
                          <a:effectLst/>
                          <a:latin typeface="Meiryo UI" panose="020B0604030504040204" pitchFamily="50" charset="-128"/>
                          <a:ea typeface="Meiryo UI" panose="020B0604030504040204" pitchFamily="50" charset="-128"/>
                        </a:rPr>
                        <a:t>Holly Camp CASA</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民宿さんごビーチ</a:t>
                      </a:r>
                    </a:p>
                  </a:txBody>
                  <a:tcPr marL="14487" marR="14487" marT="14487" marB="0" anchor="ctr">
                    <a:lnL>
                      <a:noFill/>
                    </a:lnL>
                    <a:lnR>
                      <a:noFill/>
                    </a:lnR>
                    <a:lnT>
                      <a:noFill/>
                    </a:lnT>
                    <a:lnB>
                      <a:noFill/>
                    </a:lnB>
                  </a:tcPr>
                </a:tc>
                <a:extLst>
                  <a:ext uri="{0D108BD9-81ED-4DB2-BD59-A6C34878D82A}">
                    <a16:rowId xmlns:a16="http://schemas.microsoft.com/office/drawing/2014/main" val="4104389670"/>
                  </a:ext>
                </a:extLst>
              </a:tr>
              <a:tr h="415347">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ラッキーレンタカー</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ホテルカレッタ</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ダイビングショップネバーランド</a:t>
                      </a:r>
                    </a:p>
                  </a:txBody>
                  <a:tcPr marL="14487" marR="14487" marT="14487" marB="0" anchor="ctr">
                    <a:lnL>
                      <a:noFill/>
                    </a:lnL>
                    <a:lnR>
                      <a:noFill/>
                    </a:lnR>
                    <a:lnT>
                      <a:noFill/>
                    </a:lnT>
                    <a:lnB>
                      <a:noFill/>
                    </a:lnB>
                  </a:tcPr>
                </a:tc>
                <a:tc>
                  <a:txBody>
                    <a:bodyPr/>
                    <a:lstStyle/>
                    <a:p>
                      <a:pPr algn="l" fontAlgn="ctr"/>
                      <a:endParaRPr lang="ja-JP" altLang="en-US" sz="1700" b="1" i="0" u="none" strike="noStrike">
                        <a:solidFill>
                          <a:srgbClr val="000000"/>
                        </a:solidFill>
                        <a:effectLst/>
                        <a:latin typeface="游ゴシック" panose="020B0400000000000000" pitchFamily="50" charset="-128"/>
                        <a:ea typeface="游ゴシック" panose="020B0400000000000000" pitchFamily="50" charset="-128"/>
                      </a:endParaRPr>
                    </a:p>
                  </a:txBody>
                  <a:tcPr marL="14487" marR="14487" marT="14487" marB="0" anchor="ctr">
                    <a:lnL>
                      <a:noFill/>
                    </a:lnL>
                    <a:lnR>
                      <a:noFill/>
                    </a:lnR>
                    <a:lnT>
                      <a:noFill/>
                    </a:lnT>
                    <a:lnB>
                      <a:noFill/>
                    </a:lnB>
                  </a:tcPr>
                </a:tc>
                <a:extLst>
                  <a:ext uri="{0D108BD9-81ED-4DB2-BD59-A6C34878D82A}">
                    <a16:rowId xmlns:a16="http://schemas.microsoft.com/office/drawing/2014/main" val="2767297739"/>
                  </a:ext>
                </a:extLst>
              </a:tr>
              <a:tr h="415347">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クロウサギレンタカー</a:t>
                      </a:r>
                    </a:p>
                  </a:txBody>
                  <a:tcPr marL="14487" marR="14487" marT="14487" marB="0" anchor="ctr">
                    <a:lnL>
                      <a:noFill/>
                    </a:lnL>
                    <a:lnR>
                      <a:noFill/>
                    </a:lnR>
                    <a:lnT>
                      <a:noFill/>
                    </a:lnT>
                    <a:lnB>
                      <a:noFill/>
                    </a:lnB>
                  </a:tcPr>
                </a:tc>
                <a:tc>
                  <a:txBody>
                    <a:bodyPr/>
                    <a:lstStyle/>
                    <a:p>
                      <a:pPr algn="l" fontAlgn="ctr"/>
                      <a:r>
                        <a:rPr lang="ja-JP" altLang="en-US" sz="1800" b="1" i="0" u="none" strike="noStrike">
                          <a:solidFill>
                            <a:srgbClr val="000000"/>
                          </a:solidFill>
                          <a:effectLst/>
                          <a:latin typeface="Meiryo UI" panose="020B0604030504040204" pitchFamily="50" charset="-128"/>
                          <a:ea typeface="Meiryo UI" panose="020B0604030504040204" pitchFamily="50" charset="-128"/>
                        </a:rPr>
                        <a:t>ラフォンテ</a:t>
                      </a:r>
                    </a:p>
                  </a:txBody>
                  <a:tcPr marL="14487" marR="14487" marT="14487" marB="0" anchor="ctr">
                    <a:lnL>
                      <a:noFill/>
                    </a:lnL>
                    <a:lnR>
                      <a:noFill/>
                    </a:lnR>
                    <a:lnT>
                      <a:noFill/>
                    </a:lnT>
                    <a:lnB>
                      <a:noFill/>
                    </a:lnB>
                  </a:tcPr>
                </a:tc>
                <a:tc>
                  <a:txBody>
                    <a:bodyPr/>
                    <a:lstStyle/>
                    <a:p>
                      <a:pPr algn="l" fontAlgn="ctr"/>
                      <a:endParaRPr lang="ja-JP" altLang="en-US" sz="1700" b="1" i="0" u="none" strike="noStrike">
                        <a:solidFill>
                          <a:srgbClr val="000000"/>
                        </a:solidFill>
                        <a:effectLst/>
                        <a:latin typeface="游ゴシック" panose="020B0400000000000000" pitchFamily="50" charset="-128"/>
                        <a:ea typeface="游ゴシック" panose="020B0400000000000000" pitchFamily="50" charset="-128"/>
                      </a:endParaRPr>
                    </a:p>
                  </a:txBody>
                  <a:tcPr marL="14487" marR="14487" marT="14487" marB="0" anchor="ctr">
                    <a:lnL>
                      <a:noFill/>
                    </a:lnL>
                    <a:lnR>
                      <a:noFill/>
                    </a:lnR>
                    <a:lnT>
                      <a:noFill/>
                    </a:lnT>
                    <a:lnB>
                      <a:noFill/>
                    </a:lnB>
                  </a:tcPr>
                </a:tc>
                <a:tc>
                  <a:txBody>
                    <a:bodyPr/>
                    <a:lstStyle/>
                    <a:p>
                      <a:pPr algn="l" fontAlgn="ctr"/>
                      <a:endParaRPr lang="ja-JP" altLang="en-US" sz="17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4487" marR="14487" marT="14487" marB="0" anchor="ctr">
                    <a:lnL>
                      <a:noFill/>
                    </a:lnL>
                    <a:lnR>
                      <a:noFill/>
                    </a:lnR>
                    <a:lnT>
                      <a:noFill/>
                    </a:lnT>
                    <a:lnB>
                      <a:noFill/>
                    </a:lnB>
                  </a:tcPr>
                </a:tc>
                <a:extLst>
                  <a:ext uri="{0D108BD9-81ED-4DB2-BD59-A6C34878D82A}">
                    <a16:rowId xmlns:a16="http://schemas.microsoft.com/office/drawing/2014/main" val="2446626538"/>
                  </a:ext>
                </a:extLst>
              </a:tr>
            </a:tbl>
          </a:graphicData>
        </a:graphic>
      </p:graphicFrame>
    </p:spTree>
    <p:extLst>
      <p:ext uri="{BB962C8B-B14F-4D97-AF65-F5344CB8AC3E}">
        <p14:creationId xmlns:p14="http://schemas.microsoft.com/office/powerpoint/2010/main" val="2850900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1B919B-D61E-46EC-A4F5-3905CD5A532F}"/>
              </a:ext>
            </a:extLst>
          </p:cNvPr>
          <p:cNvSpPr txBox="1">
            <a:spLocks/>
          </p:cNvSpPr>
          <p:nvPr/>
        </p:nvSpPr>
        <p:spPr>
          <a:xfrm>
            <a:off x="162340" y="231581"/>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a:latin typeface="HGS創英角ｺﾞｼｯｸUB" panose="020B0900000000000000" pitchFamily="50" charset="-128"/>
                <a:ea typeface="HGS創英角ｺﾞｼｯｸUB" panose="020B0900000000000000" pitchFamily="50" charset="-128"/>
              </a:rPr>
              <a:t>ポスターを受け取ってくださった業者の</a:t>
            </a:r>
            <a:br>
              <a:rPr lang="en-US" altLang="ja-JP" sz="3600">
                <a:latin typeface="HGS創英角ｺﾞｼｯｸUB" panose="020B0900000000000000" pitchFamily="50" charset="-128"/>
                <a:ea typeface="HGS創英角ｺﾞｼｯｸUB" panose="020B0900000000000000" pitchFamily="50" charset="-128"/>
              </a:rPr>
            </a:br>
            <a:r>
              <a:rPr lang="ja-JP" altLang="en-US" sz="3600">
                <a:latin typeface="HGS創英角ｺﾞｼｯｸUB" panose="020B0900000000000000" pitchFamily="50" charset="-128"/>
                <a:ea typeface="HGS創英角ｺﾞｼｯｸUB" panose="020B0900000000000000" pitchFamily="50" charset="-128"/>
              </a:rPr>
              <a:t>みなさまからのコメント</a:t>
            </a:r>
            <a:endParaRPr lang="ja-JP" altLang="en-US" sz="3600" dirty="0">
              <a:latin typeface="HGS創英角ｺﾞｼｯｸUB" panose="020B0900000000000000" pitchFamily="50" charset="-128"/>
              <a:ea typeface="HGS創英角ｺﾞｼｯｸUB" panose="020B0900000000000000" pitchFamily="50" charset="-128"/>
            </a:endParaRPr>
          </a:p>
        </p:txBody>
      </p:sp>
      <p:sp>
        <p:nvSpPr>
          <p:cNvPr id="3" name="吹き出し: 四角形 2">
            <a:extLst>
              <a:ext uri="{FF2B5EF4-FFF2-40B4-BE49-F238E27FC236}">
                <a16:creationId xmlns:a16="http://schemas.microsoft.com/office/drawing/2014/main" id="{174E6981-C704-4B45-8B41-AD96E75332E9}"/>
              </a:ext>
            </a:extLst>
          </p:cNvPr>
          <p:cNvSpPr/>
          <p:nvPr/>
        </p:nvSpPr>
        <p:spPr>
          <a:xfrm>
            <a:off x="2690193" y="1353298"/>
            <a:ext cx="8150086" cy="1077586"/>
          </a:xfrm>
          <a:prstGeom prst="wedgeRectCallout">
            <a:avLst>
              <a:gd name="adj1" fmla="val 61252"/>
              <a:gd name="adj2" fmla="val -4647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UD デジタル 教科書体 N-B" panose="02020700000000000000" pitchFamily="17" charset="-128"/>
                <a:ea typeface="UD デジタル 教科書体 N-B" panose="02020700000000000000" pitchFamily="17" charset="-128"/>
              </a:rPr>
              <a:t>こんな活動をしているんだね。</a:t>
            </a:r>
            <a:endParaRPr kumimoji="1" lang="en-US" altLang="ja-JP" sz="3200" dirty="0">
              <a:latin typeface="UD デジタル 教科書体 N-B" panose="02020700000000000000" pitchFamily="17" charset="-128"/>
              <a:ea typeface="UD デジタル 教科書体 N-B" panose="02020700000000000000" pitchFamily="17" charset="-128"/>
            </a:endParaRPr>
          </a:p>
          <a:p>
            <a:pPr algn="ctr"/>
            <a:r>
              <a:rPr kumimoji="1" lang="ja-JP" altLang="en-US" sz="3200" dirty="0">
                <a:latin typeface="UD デジタル 教科書体 N-B" panose="02020700000000000000" pitchFamily="17" charset="-128"/>
                <a:ea typeface="UD デジタル 教科書体 N-B" panose="02020700000000000000" pitchFamily="17" charset="-128"/>
              </a:rPr>
              <a:t>北高</a:t>
            </a:r>
            <a:r>
              <a:rPr lang="ja-JP" altLang="en-US" sz="3200" dirty="0">
                <a:latin typeface="UD デジタル 教科書体 N-B" panose="02020700000000000000" pitchFamily="17" charset="-128"/>
                <a:ea typeface="UD デジタル 教科書体 N-B" panose="02020700000000000000" pitchFamily="17" charset="-128"/>
              </a:rPr>
              <a:t>がんばってるね。</a:t>
            </a:r>
            <a:endParaRPr kumimoji="1" lang="en-US" altLang="ja-JP" sz="3200" dirty="0">
              <a:latin typeface="UD デジタル 教科書体 N-B" panose="02020700000000000000" pitchFamily="17" charset="-128"/>
              <a:ea typeface="UD デジタル 教科書体 N-B" panose="02020700000000000000" pitchFamily="17" charset="-128"/>
            </a:endParaRPr>
          </a:p>
        </p:txBody>
      </p:sp>
      <p:sp>
        <p:nvSpPr>
          <p:cNvPr id="4" name="吹き出し: 四角形 3">
            <a:extLst>
              <a:ext uri="{FF2B5EF4-FFF2-40B4-BE49-F238E27FC236}">
                <a16:creationId xmlns:a16="http://schemas.microsoft.com/office/drawing/2014/main" id="{97AD3E67-E582-4A55-9FE5-C816242C8160}"/>
              </a:ext>
            </a:extLst>
          </p:cNvPr>
          <p:cNvSpPr/>
          <p:nvPr/>
        </p:nvSpPr>
        <p:spPr>
          <a:xfrm>
            <a:off x="914401" y="2529755"/>
            <a:ext cx="8150086" cy="1077587"/>
          </a:xfrm>
          <a:prstGeom prst="wedgeRectCallout">
            <a:avLst>
              <a:gd name="adj1" fmla="val -57306"/>
              <a:gd name="adj2" fmla="val -3417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a:latin typeface="UD デジタル 教科書体 N-B" panose="02020700000000000000" pitchFamily="17" charset="-128"/>
                <a:ea typeface="UD デジタル 教科書体 N-B" panose="02020700000000000000" pitchFamily="17" charset="-128"/>
              </a:rPr>
              <a:t>　最近の高校生のすごさに驚いています。</a:t>
            </a:r>
            <a:endParaRPr lang="en-US" altLang="ja-JP" sz="3200" dirty="0">
              <a:latin typeface="UD デジタル 教科書体 N-B" panose="02020700000000000000" pitchFamily="17" charset="-128"/>
              <a:ea typeface="UD デジタル 教科書体 N-B" panose="02020700000000000000" pitchFamily="17" charset="-128"/>
            </a:endParaRPr>
          </a:p>
          <a:p>
            <a:r>
              <a:rPr lang="ja-JP" altLang="en-US" sz="3200" dirty="0">
                <a:latin typeface="UD デジタル 教科書体 N-B" panose="02020700000000000000" pitchFamily="17" charset="-128"/>
                <a:ea typeface="UD デジタル 教科書体 N-B" panose="02020700000000000000" pitchFamily="17" charset="-128"/>
              </a:rPr>
              <a:t>　地域巻き込み型ってすごいなー</a:t>
            </a:r>
            <a:endParaRPr kumimoji="1" lang="en-US" altLang="ja-JP" sz="3200" dirty="0">
              <a:latin typeface="UD デジタル 教科書体 N-B" panose="02020700000000000000" pitchFamily="17" charset="-128"/>
              <a:ea typeface="UD デジタル 教科書体 N-B" panose="02020700000000000000" pitchFamily="17" charset="-128"/>
            </a:endParaRPr>
          </a:p>
        </p:txBody>
      </p:sp>
      <p:sp>
        <p:nvSpPr>
          <p:cNvPr id="5" name="吹き出し: 四角形 4">
            <a:extLst>
              <a:ext uri="{FF2B5EF4-FFF2-40B4-BE49-F238E27FC236}">
                <a16:creationId xmlns:a16="http://schemas.microsoft.com/office/drawing/2014/main" id="{59F39FBB-2016-485B-A209-65D21FA25E47}"/>
              </a:ext>
            </a:extLst>
          </p:cNvPr>
          <p:cNvSpPr/>
          <p:nvPr/>
        </p:nvSpPr>
        <p:spPr>
          <a:xfrm>
            <a:off x="2690193" y="3739046"/>
            <a:ext cx="8150086" cy="1077587"/>
          </a:xfrm>
          <a:prstGeom prst="wedgeRectCallout">
            <a:avLst>
              <a:gd name="adj1" fmla="val 61555"/>
              <a:gd name="adj2" fmla="val -3909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a:latin typeface="UD デジタル 教科書体 N-B" panose="02020700000000000000" pitchFamily="17" charset="-128"/>
                <a:ea typeface="UD デジタル 教科書体 N-B" panose="02020700000000000000" pitchFamily="17" charset="-128"/>
              </a:rPr>
              <a:t>　「島の高校生からのお願い」っていうメッセージがグッとくる。</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6" name="吹き出し: 四角形 5">
            <a:extLst>
              <a:ext uri="{FF2B5EF4-FFF2-40B4-BE49-F238E27FC236}">
                <a16:creationId xmlns:a16="http://schemas.microsoft.com/office/drawing/2014/main" id="{7CA0F475-6596-427D-942E-7CE1883B734B}"/>
              </a:ext>
            </a:extLst>
          </p:cNvPr>
          <p:cNvSpPr/>
          <p:nvPr/>
        </p:nvSpPr>
        <p:spPr>
          <a:xfrm>
            <a:off x="914401" y="4965908"/>
            <a:ext cx="8150086" cy="1077587"/>
          </a:xfrm>
          <a:prstGeom prst="wedgeRectCallout">
            <a:avLst>
              <a:gd name="adj1" fmla="val -57306"/>
              <a:gd name="adj2" fmla="val -3417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latin typeface="UD デジタル 教科書体 N-B" panose="02020700000000000000" pitchFamily="17" charset="-128"/>
                <a:ea typeface="UD デジタル 教科書体 N-B" panose="02020700000000000000" pitchFamily="17" charset="-128"/>
              </a:rPr>
              <a:t>　奄美の</a:t>
            </a:r>
            <a:r>
              <a:rPr lang="ja-JP" altLang="en-US" sz="3200" dirty="0">
                <a:latin typeface="UD デジタル 教科書体 N-B" panose="02020700000000000000" pitchFamily="17" charset="-128"/>
                <a:ea typeface="UD デジタル 教科書体 N-B" panose="02020700000000000000" pitchFamily="17" charset="-128"/>
              </a:rPr>
              <a:t>自然の大切さをこれからもアピールしてほしい！</a:t>
            </a:r>
            <a:endParaRPr kumimoji="1" lang="en-US" altLang="ja-JP" sz="32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381602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C1F7829-E84A-4330-9728-64F2D4F9EE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8947" y="4289136"/>
            <a:ext cx="2526102" cy="2519437"/>
          </a:xfrm>
          <a:prstGeom prst="rect">
            <a:avLst/>
          </a:prstGeom>
          <a:ln>
            <a:noFill/>
          </a:ln>
          <a:effectLst>
            <a:softEdge rad="112500"/>
          </a:effectLst>
        </p:spPr>
      </p:pic>
      <p:sp>
        <p:nvSpPr>
          <p:cNvPr id="10" name="タイトル 1">
            <a:extLst>
              <a:ext uri="{FF2B5EF4-FFF2-40B4-BE49-F238E27FC236}">
                <a16:creationId xmlns:a16="http://schemas.microsoft.com/office/drawing/2014/main" id="{9C8B00CF-A22E-4281-AFB0-BF495FCB6DAC}"/>
              </a:ext>
            </a:extLst>
          </p:cNvPr>
          <p:cNvSpPr>
            <a:spLocks noGrp="1"/>
          </p:cNvSpPr>
          <p:nvPr>
            <p:ph type="title"/>
          </p:nvPr>
        </p:nvSpPr>
        <p:spPr>
          <a:xfrm>
            <a:off x="236482" y="125566"/>
            <a:ext cx="2013015" cy="868348"/>
          </a:xfrm>
          <a:noFill/>
        </p:spPr>
        <p:txBody>
          <a:bodyPr>
            <a:normAutofit/>
          </a:bodyPr>
          <a:lstStyle/>
          <a:p>
            <a:r>
              <a:rPr lang="ja-JP" altLang="en-US" sz="3600" dirty="0">
                <a:latin typeface="HGS創英角ｺﾞｼｯｸUB" panose="020B0900000000000000" pitchFamily="50" charset="-128"/>
                <a:ea typeface="HGS創英角ｺﾞｼｯｸUB" panose="020B0900000000000000" pitchFamily="50" charset="-128"/>
              </a:rPr>
              <a:t>振り返り</a:t>
            </a:r>
          </a:p>
        </p:txBody>
      </p:sp>
      <p:sp>
        <p:nvSpPr>
          <p:cNvPr id="11" name="コンテンツ プレースホルダー 2">
            <a:extLst>
              <a:ext uri="{FF2B5EF4-FFF2-40B4-BE49-F238E27FC236}">
                <a16:creationId xmlns:a16="http://schemas.microsoft.com/office/drawing/2014/main" id="{AE242FF7-2C2B-4791-AC77-E67A5A6B2605}"/>
              </a:ext>
            </a:extLst>
          </p:cNvPr>
          <p:cNvSpPr>
            <a:spLocks noGrp="1"/>
          </p:cNvSpPr>
          <p:nvPr>
            <p:ph idx="1"/>
          </p:nvPr>
        </p:nvSpPr>
        <p:spPr>
          <a:xfrm>
            <a:off x="463823" y="978057"/>
            <a:ext cx="11361593" cy="4627909"/>
          </a:xfrm>
          <a:noFill/>
        </p:spPr>
        <p:txBody>
          <a:bodyPr>
            <a:normAutofit/>
          </a:bodyPr>
          <a:lstStyle/>
          <a:p>
            <a:pPr>
              <a:spcAft>
                <a:spcPts val="1200"/>
              </a:spcAft>
            </a:pPr>
            <a:r>
              <a:rPr lang="ja-JP" altLang="en-US" b="1" dirty="0"/>
              <a:t>サンゴの踏みつけが起こっていることをあまり知らない様子だった。</a:t>
            </a:r>
            <a:endParaRPr lang="en-US" altLang="ja-JP" b="1" dirty="0"/>
          </a:p>
          <a:p>
            <a:pPr>
              <a:spcAft>
                <a:spcPts val="1200"/>
              </a:spcAft>
            </a:pPr>
            <a:r>
              <a:rPr lang="ja-JP" altLang="en-US" b="1" dirty="0"/>
              <a:t>配布した時の島の業者さんたちの反応は予想以上によかった。お客さんに配布を申し出てくれたレンタカー屋さんや、全客室に置いてくれたホテルもあった。</a:t>
            </a:r>
            <a:endParaRPr lang="en-US" altLang="ja-JP" b="1" dirty="0"/>
          </a:p>
          <a:p>
            <a:pPr>
              <a:spcAft>
                <a:spcPts val="1200"/>
              </a:spcAft>
            </a:pPr>
            <a:r>
              <a:rPr lang="ja-JP" altLang="en-US" b="1" dirty="0"/>
              <a:t>ポスターの効果を測定することはできていないが，ポスターの制作や配布を通して，私たちの活動が沢山の人に知ってもらえたのではないかと思う。</a:t>
            </a:r>
            <a:endParaRPr lang="en-US" altLang="ja-JP" b="1" dirty="0"/>
          </a:p>
        </p:txBody>
      </p:sp>
      <p:pic>
        <p:nvPicPr>
          <p:cNvPr id="21" name="図 20">
            <a:extLst>
              <a:ext uri="{FF2B5EF4-FFF2-40B4-BE49-F238E27FC236}">
                <a16:creationId xmlns:a16="http://schemas.microsoft.com/office/drawing/2014/main" id="{472F957D-FCCE-409F-8ED0-0DF3398D8D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50621" y="4217415"/>
            <a:ext cx="3520781" cy="2640586"/>
          </a:xfrm>
          <a:prstGeom prst="ellipse">
            <a:avLst/>
          </a:prstGeom>
          <a:ln>
            <a:noFill/>
          </a:ln>
          <a:effectLst>
            <a:softEdge rad="112500"/>
          </a:effectLst>
        </p:spPr>
      </p:pic>
      <p:pic>
        <p:nvPicPr>
          <p:cNvPr id="25" name="図 24">
            <a:extLst>
              <a:ext uri="{FF2B5EF4-FFF2-40B4-BE49-F238E27FC236}">
                <a16:creationId xmlns:a16="http://schemas.microsoft.com/office/drawing/2014/main" id="{E39F0E96-014E-472F-B37E-CFE5B25A543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49073" y="4325670"/>
            <a:ext cx="3376439" cy="2532329"/>
          </a:xfrm>
          <a:prstGeom prst="ellipse">
            <a:avLst/>
          </a:prstGeom>
          <a:ln>
            <a:noFill/>
          </a:ln>
          <a:effectLst>
            <a:softEdge rad="112500"/>
          </a:effectLst>
        </p:spPr>
      </p:pic>
      <p:pic>
        <p:nvPicPr>
          <p:cNvPr id="27" name="図 26">
            <a:extLst>
              <a:ext uri="{FF2B5EF4-FFF2-40B4-BE49-F238E27FC236}">
                <a16:creationId xmlns:a16="http://schemas.microsoft.com/office/drawing/2014/main" id="{CBB76407-1E81-42D2-A22F-416CE754A0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6053343" y="4212187"/>
            <a:ext cx="2967298" cy="2225474"/>
          </a:xfrm>
          <a:prstGeom prst="rect">
            <a:avLst/>
          </a:prstGeom>
          <a:ln>
            <a:noFill/>
          </a:ln>
          <a:effectLst>
            <a:softEdge rad="112500"/>
          </a:effectLst>
        </p:spPr>
      </p:pic>
    </p:spTree>
    <p:extLst>
      <p:ext uri="{BB962C8B-B14F-4D97-AF65-F5344CB8AC3E}">
        <p14:creationId xmlns:p14="http://schemas.microsoft.com/office/powerpoint/2010/main" val="2418193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C22B6A-F278-4834-BAEA-1DCCD17C6947}"/>
              </a:ext>
            </a:extLst>
          </p:cNvPr>
          <p:cNvSpPr>
            <a:spLocks noGrp="1"/>
          </p:cNvSpPr>
          <p:nvPr>
            <p:ph type="title"/>
          </p:nvPr>
        </p:nvSpPr>
        <p:spPr/>
        <p:txBody>
          <a:bodyPr/>
          <a:lstStyle/>
          <a:p>
            <a:r>
              <a:rPr lang="ja-JP" altLang="en-US" dirty="0">
                <a:latin typeface="HGP創英角ｺﾞｼｯｸUB" panose="020B0900000000000000" pitchFamily="50" charset="-128"/>
                <a:ea typeface="HGP創英角ｺﾞｼｯｸUB" panose="020B0900000000000000" pitchFamily="50" charset="-128"/>
              </a:rPr>
              <a:t>今後について</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80C88698-A3C6-450D-ABEC-6E8C7B6DB1AB}"/>
              </a:ext>
            </a:extLst>
          </p:cNvPr>
          <p:cNvSpPr>
            <a:spLocks noGrp="1"/>
          </p:cNvSpPr>
          <p:nvPr>
            <p:ph idx="1"/>
          </p:nvPr>
        </p:nvSpPr>
        <p:spPr>
          <a:xfrm>
            <a:off x="838200" y="1825625"/>
            <a:ext cx="10515600" cy="4351338"/>
          </a:xfrm>
        </p:spPr>
        <p:txBody>
          <a:bodyPr>
            <a:normAutofit/>
          </a:bodyPr>
          <a:lstStyle/>
          <a:p>
            <a:pPr marL="0" indent="0">
              <a:buNone/>
            </a:pPr>
            <a:r>
              <a:rPr kumimoji="1" lang="ja-JP" altLang="en-US" b="1" dirty="0"/>
              <a:t>・外国人向けの情報発信（多言語対応）</a:t>
            </a:r>
            <a:endParaRPr kumimoji="1" lang="en-US" altLang="ja-JP" b="1" dirty="0"/>
          </a:p>
          <a:p>
            <a:pPr marL="0" indent="0">
              <a:buNone/>
            </a:pPr>
            <a:r>
              <a:rPr kumimoji="1" lang="ja-JP" altLang="en-US" b="1" dirty="0"/>
              <a:t>・動画・</a:t>
            </a:r>
            <a:r>
              <a:rPr kumimoji="1" lang="en-US" altLang="ja-JP" b="1" dirty="0"/>
              <a:t>SNS</a:t>
            </a:r>
            <a:endParaRPr lang="en-US" altLang="ja-JP" b="1" dirty="0"/>
          </a:p>
          <a:p>
            <a:pPr marL="0" indent="0">
              <a:buNone/>
            </a:pPr>
            <a:r>
              <a:rPr lang="ja-JP" altLang="en-US" b="1" dirty="0"/>
              <a:t>・サンゴについての意識調査（アンケートなど）</a:t>
            </a:r>
            <a:endParaRPr lang="en-US" altLang="ja-JP" b="1" dirty="0"/>
          </a:p>
          <a:p>
            <a:pPr marL="0" indent="0">
              <a:buNone/>
            </a:pPr>
            <a:r>
              <a:rPr lang="ja-JP" altLang="en-US" b="1" dirty="0"/>
              <a:t>・サンゴについての教育・啓発活動（</a:t>
            </a:r>
            <a:r>
              <a:rPr lang="en-US" altLang="ja-JP" b="1" dirty="0"/>
              <a:t>Zoom</a:t>
            </a:r>
            <a:r>
              <a:rPr lang="ja-JP" altLang="en-US" b="1" dirty="0"/>
              <a:t>を使った教育など）</a:t>
            </a:r>
            <a:endParaRPr lang="en-US" altLang="ja-JP" b="1" dirty="0"/>
          </a:p>
          <a:p>
            <a:pPr marL="0" indent="0">
              <a:buNone/>
            </a:pPr>
            <a:endParaRPr lang="en-US" altLang="ja-JP" b="1" dirty="0"/>
          </a:p>
        </p:txBody>
      </p:sp>
      <p:pic>
        <p:nvPicPr>
          <p:cNvPr id="1026" name="Picture 2" descr="アンケート – イラストストック「時短だ」">
            <a:extLst>
              <a:ext uri="{FF2B5EF4-FFF2-40B4-BE49-F238E27FC236}">
                <a16:creationId xmlns:a16="http://schemas.microsoft.com/office/drawing/2014/main" id="{7BD4AB8F-F07E-4F72-B719-325A9D93009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38329" y="4216036"/>
            <a:ext cx="3415259" cy="22768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オンライン授業を受ける学生のイラスト（女性） | かわいい ...">
            <a:extLst>
              <a:ext uri="{FF2B5EF4-FFF2-40B4-BE49-F238E27FC236}">
                <a16:creationId xmlns:a16="http://schemas.microsoft.com/office/drawing/2014/main" id="{3D9AF7F8-BCBC-4FA5-9018-0E2DAA0D36D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18277" y="3429000"/>
            <a:ext cx="4214212" cy="368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619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2" descr="ご清聴ありがとうございました」と言う人のイラスト（男性） | かわいいフリー素材集 いらすとや">
            <a:extLst>
              <a:ext uri="{FF2B5EF4-FFF2-40B4-BE49-F238E27FC236}">
                <a16:creationId xmlns:a16="http://schemas.microsoft.com/office/drawing/2014/main" id="{923BAFC1-E526-48E9-9A85-9030BFD80A5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588487" y="4905921"/>
            <a:ext cx="914400" cy="1740075"/>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6D25F517-93E9-402B-ABCC-DE6BD2BC507A}"/>
              </a:ext>
            </a:extLst>
          </p:cNvPr>
          <p:cNvSpPr/>
          <p:nvPr/>
        </p:nvSpPr>
        <p:spPr>
          <a:xfrm>
            <a:off x="307015" y="451166"/>
            <a:ext cx="2954656" cy="923330"/>
          </a:xfrm>
          <a:prstGeom prst="rect">
            <a:avLst/>
          </a:prstGeom>
          <a:noFill/>
        </p:spPr>
        <p:txBody>
          <a:bodyPr wrap="none" lIns="91440" tIns="45720" rIns="91440" bIns="45720">
            <a:spAutoFit/>
          </a:bodyPr>
          <a:lstStyle/>
          <a:p>
            <a:pPr algn="ctr"/>
            <a:r>
              <a:rPr lang="ja-JP" altLang="en-US" sz="5400" b="0" cap="none" spc="0" dirty="0">
                <a:ln w="0"/>
                <a:solidFill>
                  <a:schemeClr val="tx1"/>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さいごに</a:t>
            </a:r>
          </a:p>
        </p:txBody>
      </p:sp>
      <p:sp>
        <p:nvSpPr>
          <p:cNvPr id="7" name="正方形/長方形 6">
            <a:extLst>
              <a:ext uri="{FF2B5EF4-FFF2-40B4-BE49-F238E27FC236}">
                <a16:creationId xmlns:a16="http://schemas.microsoft.com/office/drawing/2014/main" id="{3ED61986-F355-4832-B250-B1A0592DFEAA}"/>
              </a:ext>
            </a:extLst>
          </p:cNvPr>
          <p:cNvSpPr/>
          <p:nvPr/>
        </p:nvSpPr>
        <p:spPr>
          <a:xfrm>
            <a:off x="399779" y="1718110"/>
            <a:ext cx="10572125" cy="3539430"/>
          </a:xfrm>
          <a:prstGeom prst="rect">
            <a:avLst/>
          </a:prstGeom>
          <a:noFill/>
        </p:spPr>
        <p:txBody>
          <a:bodyPr wrap="square" lIns="91440" tIns="45720" rIns="91440" bIns="45720">
            <a:spAutoFit/>
          </a:bodyPr>
          <a:lstStyle/>
          <a:p>
            <a:r>
              <a:rPr lang="ja-JP" altLang="en-US" sz="2800" dirty="0">
                <a:ln w="0"/>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インタビューにご協力いただいたショップ・ガイドのみなさま：</a:t>
            </a:r>
            <a:endParaRPr lang="en-US" altLang="ja-JP" sz="2800" dirty="0">
              <a:ln w="0"/>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endParaRPr>
          </a:p>
          <a:p>
            <a:endParaRPr lang="en-US" altLang="ja-JP" sz="2800" dirty="0">
              <a:ln w="0"/>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endParaRPr>
          </a:p>
          <a:p>
            <a:r>
              <a:rPr lang="ja-JP" altLang="en-US" sz="2800" b="1" dirty="0">
                <a:ln w="0"/>
                <a:effectLst>
                  <a:outerShdw blurRad="38100" dist="19050" dir="2700000" algn="tl" rotWithShape="0">
                    <a:schemeClr val="dk1">
                      <a:alpha val="40000"/>
                    </a:schemeClr>
                  </a:outerShdw>
                </a:effectLst>
              </a:rPr>
              <a:t>ダイビングショップネバーランド様</a:t>
            </a:r>
            <a:endParaRPr lang="en-US" altLang="ja-JP" sz="2800" b="1" dirty="0">
              <a:ln w="0"/>
              <a:effectLst>
                <a:outerShdw blurRad="38100" dist="19050" dir="2700000" algn="tl" rotWithShape="0">
                  <a:schemeClr val="dk1">
                    <a:alpha val="40000"/>
                  </a:schemeClr>
                </a:outerShdw>
              </a:effectLst>
            </a:endParaRPr>
          </a:p>
          <a:p>
            <a:r>
              <a:rPr lang="ja-JP" altLang="en-US" sz="2800" b="1" cap="none" spc="0" dirty="0">
                <a:ln w="0"/>
                <a:solidFill>
                  <a:schemeClr val="tx1"/>
                </a:solidFill>
                <a:effectLst>
                  <a:outerShdw blurRad="38100" dist="19050" dir="2700000" algn="tl" rotWithShape="0">
                    <a:schemeClr val="dk1">
                      <a:alpha val="40000"/>
                    </a:schemeClr>
                  </a:outerShdw>
                </a:effectLst>
              </a:rPr>
              <a:t>あまみ</a:t>
            </a:r>
            <a:r>
              <a:rPr lang="ja-JP" altLang="en-US" sz="2800" b="1" cap="none" spc="0" dirty="0" err="1">
                <a:ln w="0"/>
                <a:solidFill>
                  <a:schemeClr val="tx1"/>
                </a:solidFill>
                <a:effectLst>
                  <a:outerShdw blurRad="38100" dist="19050" dir="2700000" algn="tl" rotWithShape="0">
                    <a:schemeClr val="dk1">
                      <a:alpha val="40000"/>
                    </a:schemeClr>
                  </a:outerShdw>
                </a:effectLst>
              </a:rPr>
              <a:t>こ</a:t>
            </a:r>
            <a:r>
              <a:rPr lang="ja-JP" altLang="en-US" sz="2800" b="1" cap="none" spc="0" dirty="0">
                <a:ln w="0"/>
                <a:solidFill>
                  <a:schemeClr val="tx1"/>
                </a:solidFill>
                <a:effectLst>
                  <a:outerShdw blurRad="38100" dist="19050" dir="2700000" algn="tl" rotWithShape="0">
                    <a:schemeClr val="dk1">
                      <a:alpha val="40000"/>
                    </a:schemeClr>
                  </a:outerShdw>
                </a:effectLst>
              </a:rPr>
              <a:t>ダイバー様</a:t>
            </a:r>
            <a:endParaRPr lang="en-US" altLang="ja-JP" sz="2800" b="1" cap="none" spc="0" dirty="0">
              <a:ln w="0"/>
              <a:solidFill>
                <a:schemeClr val="tx1"/>
              </a:solidFill>
              <a:effectLst>
                <a:outerShdw blurRad="38100" dist="19050" dir="2700000" algn="tl" rotWithShape="0">
                  <a:schemeClr val="dk1">
                    <a:alpha val="40000"/>
                  </a:schemeClr>
                </a:outerShdw>
              </a:effectLst>
            </a:endParaRPr>
          </a:p>
          <a:p>
            <a:r>
              <a:rPr lang="ja-JP" altLang="en-US" sz="2800" b="1" dirty="0">
                <a:ln w="0"/>
                <a:effectLst>
                  <a:outerShdw blurRad="38100" dist="19050" dir="2700000" algn="tl" rotWithShape="0">
                    <a:schemeClr val="dk1">
                      <a:alpha val="40000"/>
                    </a:schemeClr>
                  </a:outerShdw>
                </a:effectLst>
              </a:rPr>
              <a:t>ひかるダイバーズ様</a:t>
            </a:r>
            <a:endParaRPr lang="en-US" altLang="ja-JP" sz="2800" b="1" dirty="0">
              <a:ln w="0"/>
              <a:effectLst>
                <a:outerShdw blurRad="38100" dist="19050" dir="2700000" algn="tl" rotWithShape="0">
                  <a:schemeClr val="dk1">
                    <a:alpha val="40000"/>
                  </a:schemeClr>
                </a:outerShdw>
              </a:effectLst>
            </a:endParaRPr>
          </a:p>
          <a:p>
            <a:r>
              <a:rPr lang="ja-JP" altLang="en-US" sz="2800" b="1" cap="none" spc="0" dirty="0">
                <a:ln w="0"/>
                <a:solidFill>
                  <a:schemeClr val="tx1"/>
                </a:solidFill>
                <a:effectLst>
                  <a:outerShdw blurRad="38100" dist="19050" dir="2700000" algn="tl" rotWithShape="0">
                    <a:schemeClr val="dk1">
                      <a:alpha val="40000"/>
                    </a:schemeClr>
                  </a:outerShdw>
                </a:effectLst>
              </a:rPr>
              <a:t>寺島　桜子様</a:t>
            </a:r>
            <a:endParaRPr lang="en-US" altLang="ja-JP" sz="2800" b="1" cap="none" spc="0" dirty="0">
              <a:ln w="0"/>
              <a:solidFill>
                <a:schemeClr val="tx1"/>
              </a:solidFill>
              <a:effectLst>
                <a:outerShdw blurRad="38100" dist="19050" dir="2700000" algn="tl" rotWithShape="0">
                  <a:schemeClr val="dk1">
                    <a:alpha val="40000"/>
                  </a:schemeClr>
                </a:outerShdw>
              </a:effectLst>
            </a:endParaRPr>
          </a:p>
          <a:p>
            <a:endParaRPr lang="en-US" altLang="ja-JP" sz="2800" dirty="0">
              <a:ln w="0"/>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endParaRPr>
          </a:p>
          <a:p>
            <a:r>
              <a:rPr lang="ja-JP" altLang="en-US" sz="2800" cap="none" spc="0" dirty="0">
                <a:ln w="0"/>
                <a:solidFill>
                  <a:schemeClr val="tx1"/>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ポスターを掲示いただいた施設のみなさま</a:t>
            </a:r>
          </a:p>
        </p:txBody>
      </p:sp>
      <p:sp>
        <p:nvSpPr>
          <p:cNvPr id="10" name="正方形/長方形 9">
            <a:extLst>
              <a:ext uri="{FF2B5EF4-FFF2-40B4-BE49-F238E27FC236}">
                <a16:creationId xmlns:a16="http://schemas.microsoft.com/office/drawing/2014/main" id="{10073F5E-0067-4AC8-83A5-C4E8D9DD39C9}"/>
              </a:ext>
            </a:extLst>
          </p:cNvPr>
          <p:cNvSpPr/>
          <p:nvPr/>
        </p:nvSpPr>
        <p:spPr>
          <a:xfrm>
            <a:off x="208071" y="5601154"/>
            <a:ext cx="10572125" cy="923330"/>
          </a:xfrm>
          <a:prstGeom prst="rect">
            <a:avLst/>
          </a:prstGeom>
          <a:noFill/>
        </p:spPr>
        <p:txBody>
          <a:bodyPr wrap="none" lIns="91440" tIns="45720" rIns="91440" bIns="45720">
            <a:spAutoFit/>
          </a:bodyPr>
          <a:lstStyle/>
          <a:p>
            <a:pPr algn="ctr"/>
            <a:r>
              <a:rPr lang="ja-JP" altLang="en-US" sz="5400" dirty="0">
                <a:ln w="0"/>
                <a:solidFill>
                  <a:srgbClr val="FF0000"/>
                </a:solidFill>
                <a:effectLst>
                  <a:outerShdw blurRad="38100" dist="19050" dir="2700000" algn="tl" rotWithShape="0">
                    <a:schemeClr val="dk1">
                      <a:alpha val="40000"/>
                    </a:schemeClr>
                  </a:outerShdw>
                </a:effectLst>
                <a:latin typeface="HGS創英角ｺﾞｼｯｸUB" panose="020B0900000000000000" pitchFamily="50" charset="-128"/>
                <a:ea typeface="HGS創英角ｺﾞｼｯｸUB" panose="020B0900000000000000" pitchFamily="50" charset="-128"/>
              </a:rPr>
              <a:t>ご協力ありがとうございました！</a:t>
            </a:r>
            <a:endParaRPr lang="ja-JP" altLang="en-US" sz="5400" b="0" cap="none" spc="0" dirty="0">
              <a:ln w="0"/>
              <a:solidFill>
                <a:srgbClr val="FF0000"/>
              </a:solidFill>
              <a:effectLst>
                <a:outerShdw blurRad="38100" dist="19050" dir="2700000" algn="tl" rotWithShape="0">
                  <a:schemeClr val="dk1">
                    <a:alpha val="40000"/>
                  </a:schemeClr>
                </a:outerShdw>
              </a:effectLst>
              <a:latin typeface="HGS創英角ｺﾞｼｯｸUB" panose="020B0900000000000000" pitchFamily="50" charset="-128"/>
              <a:ea typeface="HGS創英角ｺﾞｼｯｸUB" panose="020B0900000000000000" pitchFamily="50" charset="-128"/>
            </a:endParaRPr>
          </a:p>
        </p:txBody>
      </p:sp>
      <p:pic>
        <p:nvPicPr>
          <p:cNvPr id="16" name="図 15">
            <a:extLst>
              <a:ext uri="{FF2B5EF4-FFF2-40B4-BE49-F238E27FC236}">
                <a16:creationId xmlns:a16="http://schemas.microsoft.com/office/drawing/2014/main" id="{1EA2CE81-F618-46F5-A6D2-82156257902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8112" y="2227094"/>
            <a:ext cx="3609283" cy="2706963"/>
          </a:xfrm>
          <a:prstGeom prst="rect">
            <a:avLst/>
          </a:prstGeom>
          <a:ln>
            <a:noFill/>
          </a:ln>
          <a:effectLst>
            <a:softEdge rad="112500"/>
          </a:effectLst>
        </p:spPr>
      </p:pic>
    </p:spTree>
    <p:extLst>
      <p:ext uri="{BB962C8B-B14F-4D97-AF65-F5344CB8AC3E}">
        <p14:creationId xmlns:p14="http://schemas.microsoft.com/office/powerpoint/2010/main" val="216994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B9D1E18-969E-4F9F-A58C-7BDA37F84556}"/>
              </a:ext>
            </a:extLst>
          </p:cNvPr>
          <p:cNvPicPr>
            <a:picLocks noChangeAspect="1"/>
          </p:cNvPicPr>
          <p:nvPr/>
        </p:nvPicPr>
        <p:blipFill>
          <a:blip r:embed="rId3"/>
          <a:stretch>
            <a:fillRect/>
          </a:stretch>
        </p:blipFill>
        <p:spPr>
          <a:xfrm>
            <a:off x="-1" y="-1"/>
            <a:ext cx="12192001" cy="6858001"/>
          </a:xfrm>
          <a:prstGeom prst="rect">
            <a:avLst/>
          </a:prstGeom>
        </p:spPr>
      </p:pic>
      <p:sp>
        <p:nvSpPr>
          <p:cNvPr id="2" name="正方形/長方形 1">
            <a:extLst>
              <a:ext uri="{FF2B5EF4-FFF2-40B4-BE49-F238E27FC236}">
                <a16:creationId xmlns:a16="http://schemas.microsoft.com/office/drawing/2014/main" id="{646972BD-4247-4DF5-9547-17448E98302B}"/>
              </a:ext>
            </a:extLst>
          </p:cNvPr>
          <p:cNvSpPr/>
          <p:nvPr/>
        </p:nvSpPr>
        <p:spPr>
          <a:xfrm>
            <a:off x="260992" y="1669145"/>
            <a:ext cx="11726288" cy="1015663"/>
          </a:xfrm>
          <a:prstGeom prst="rect">
            <a:avLst/>
          </a:prstGeom>
          <a:noFill/>
        </p:spPr>
        <p:txBody>
          <a:bodyPr wrap="none" lIns="91440" tIns="45720" rIns="91440" bIns="45720">
            <a:spAutoFit/>
          </a:bodyPr>
          <a:lstStyle/>
          <a:p>
            <a:pPr algn="ctr"/>
            <a:r>
              <a:rPr lang="ja-JP" altLang="en-US" sz="6000" b="0" cap="none" spc="0" dirty="0">
                <a:ln w="0"/>
                <a:solidFill>
                  <a:schemeClr val="tx1"/>
                </a:solidFill>
                <a:effectLst>
                  <a:outerShdw blurRad="38100" dist="19050" dir="2700000" algn="tl" rotWithShape="0">
                    <a:schemeClr val="dk1">
                      <a:alpha val="40000"/>
                    </a:schemeClr>
                  </a:outerShdw>
                </a:effectLst>
                <a:latin typeface="HGS創英角ｺﾞｼｯｸUB" panose="020B0900000000000000" pitchFamily="50" charset="-128"/>
                <a:ea typeface="HGS創英角ｺﾞｼｯｸUB" panose="020B0900000000000000" pitchFamily="50" charset="-128"/>
              </a:rPr>
              <a:t>ご清聴ありがとうございました。</a:t>
            </a:r>
          </a:p>
        </p:txBody>
      </p:sp>
    </p:spTree>
    <p:extLst>
      <p:ext uri="{BB962C8B-B14F-4D97-AF65-F5344CB8AC3E}">
        <p14:creationId xmlns:p14="http://schemas.microsoft.com/office/powerpoint/2010/main" val="301795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FA4A58FE-A3B0-4AA2-95B7-5B1A2694E3C7}"/>
              </a:ext>
            </a:extLst>
          </p:cNvPr>
          <p:cNvSpPr txBox="1">
            <a:spLocks/>
          </p:cNvSpPr>
          <p:nvPr/>
        </p:nvSpPr>
        <p:spPr>
          <a:xfrm>
            <a:off x="453889" y="312118"/>
            <a:ext cx="10515600" cy="628790"/>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HGS創英角ｺﾞｼｯｸUB" panose="020B0900000000000000" pitchFamily="50" charset="-128"/>
                <a:ea typeface="HGS創英角ｺﾞｼｯｸUB" panose="020B0900000000000000" pitchFamily="50" charset="-128"/>
              </a:rPr>
              <a:t>動機</a:t>
            </a:r>
          </a:p>
        </p:txBody>
      </p:sp>
      <p:sp>
        <p:nvSpPr>
          <p:cNvPr id="4" name="コンテンツ プレースホルダー 2">
            <a:extLst>
              <a:ext uri="{FF2B5EF4-FFF2-40B4-BE49-F238E27FC236}">
                <a16:creationId xmlns:a16="http://schemas.microsoft.com/office/drawing/2014/main" id="{6195FF5E-A1F9-48FE-B03B-575B7D37F3CD}"/>
              </a:ext>
            </a:extLst>
          </p:cNvPr>
          <p:cNvSpPr txBox="1">
            <a:spLocks/>
          </p:cNvSpPr>
          <p:nvPr/>
        </p:nvSpPr>
        <p:spPr>
          <a:xfrm>
            <a:off x="838200" y="1308787"/>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b="1" dirty="0"/>
              <a:t>身近にあるサンゴ礁が、海の多様な生物の命を育む場として重要な役割を担っていることを知った。</a:t>
            </a:r>
            <a:endParaRPr lang="en-US" altLang="ja-JP" b="1" dirty="0"/>
          </a:p>
          <a:p>
            <a:endParaRPr lang="en-US" altLang="ja-JP" b="1" dirty="0"/>
          </a:p>
          <a:p>
            <a:r>
              <a:rPr lang="ja-JP" altLang="en-US" b="1" dirty="0"/>
              <a:t>世界遺産に登録され、観光客が増えることで、ヒトによってサンゴが破壊される被害が増える恐れがある。</a:t>
            </a:r>
            <a:endParaRPr lang="en-US" altLang="ja-JP" b="1" dirty="0"/>
          </a:p>
          <a:p>
            <a:endParaRPr lang="en-US" altLang="ja-JP" b="1" dirty="0"/>
          </a:p>
          <a:p>
            <a:r>
              <a:rPr lang="ja-JP" altLang="en-US" b="1" dirty="0"/>
              <a:t>子供のころから慣れ親しんだ景色を</a:t>
            </a:r>
            <a:r>
              <a:rPr lang="ja-JP" altLang="en-US" b="1" dirty="0">
                <a:solidFill>
                  <a:srgbClr val="FF0000"/>
                </a:solidFill>
              </a:rPr>
              <a:t>守りたい</a:t>
            </a:r>
            <a:r>
              <a:rPr lang="ja-JP" altLang="en-US" b="1" dirty="0"/>
              <a:t>。</a:t>
            </a:r>
            <a:endParaRPr lang="en-US" altLang="ja-JP" b="1" dirty="0"/>
          </a:p>
        </p:txBody>
      </p:sp>
      <p:pic>
        <p:nvPicPr>
          <p:cNvPr id="7" name="図 6">
            <a:extLst>
              <a:ext uri="{FF2B5EF4-FFF2-40B4-BE49-F238E27FC236}">
                <a16:creationId xmlns:a16="http://schemas.microsoft.com/office/drawing/2014/main" id="{A39833DA-CDE1-446C-B037-6E8F485B30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7321" y="4670539"/>
            <a:ext cx="2966865" cy="1979171"/>
          </a:xfrm>
          <a:prstGeom prst="rect">
            <a:avLst/>
          </a:prstGeom>
        </p:spPr>
      </p:pic>
      <p:pic>
        <p:nvPicPr>
          <p:cNvPr id="9" name="図 8">
            <a:extLst>
              <a:ext uri="{FF2B5EF4-FFF2-40B4-BE49-F238E27FC236}">
                <a16:creationId xmlns:a16="http://schemas.microsoft.com/office/drawing/2014/main" id="{4D5FF73A-9930-4EBD-AC70-AB09B11553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62050" y="3333739"/>
            <a:ext cx="1948070" cy="3463236"/>
          </a:xfrm>
          <a:prstGeom prst="rect">
            <a:avLst/>
          </a:prstGeom>
        </p:spPr>
      </p:pic>
      <p:pic>
        <p:nvPicPr>
          <p:cNvPr id="13" name="図 12">
            <a:extLst>
              <a:ext uri="{FF2B5EF4-FFF2-40B4-BE49-F238E27FC236}">
                <a16:creationId xmlns:a16="http://schemas.microsoft.com/office/drawing/2014/main" id="{44509EF8-C88A-4E32-8900-4213C0DDE6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03305" y="4632890"/>
            <a:ext cx="2715846" cy="2036885"/>
          </a:xfrm>
          <a:prstGeom prst="rect">
            <a:avLst/>
          </a:prstGeom>
        </p:spPr>
      </p:pic>
    </p:spTree>
    <p:extLst>
      <p:ext uri="{BB962C8B-B14F-4D97-AF65-F5344CB8AC3E}">
        <p14:creationId xmlns:p14="http://schemas.microsoft.com/office/powerpoint/2010/main" val="3580302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030" name="Picture 6" descr="可愛いイラスト無料｜珊瑚（さんご） 背景 − free illustration Coral background | イラストダウンロード">
            <a:extLst>
              <a:ext uri="{FF2B5EF4-FFF2-40B4-BE49-F238E27FC236}">
                <a16:creationId xmlns:a16="http://schemas.microsoft.com/office/drawing/2014/main" id="{E9373559-2BA7-4C6B-8410-BEB6D640959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60F89591-C0E3-460F-B5DE-6EEAEBD5DB83}"/>
              </a:ext>
            </a:extLst>
          </p:cNvPr>
          <p:cNvSpPr txBox="1">
            <a:spLocks/>
          </p:cNvSpPr>
          <p:nvPr/>
        </p:nvSpPr>
        <p:spPr>
          <a:xfrm>
            <a:off x="294866" y="643417"/>
            <a:ext cx="10515600" cy="132556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600" dirty="0">
                <a:latin typeface="HGS創英角ｺﾞｼｯｸUB" panose="020B0900000000000000" pitchFamily="50" charset="-128"/>
                <a:ea typeface="HGS創英角ｺﾞｼｯｸUB" panose="020B0900000000000000" pitchFamily="50" charset="-128"/>
              </a:rPr>
              <a:t>解決したい課題</a:t>
            </a:r>
          </a:p>
        </p:txBody>
      </p:sp>
      <p:sp>
        <p:nvSpPr>
          <p:cNvPr id="3" name="テキスト ボックス 2">
            <a:extLst>
              <a:ext uri="{FF2B5EF4-FFF2-40B4-BE49-F238E27FC236}">
                <a16:creationId xmlns:a16="http://schemas.microsoft.com/office/drawing/2014/main" id="{C161A186-769E-4928-9521-574946ED2E3F}"/>
              </a:ext>
            </a:extLst>
          </p:cNvPr>
          <p:cNvSpPr txBox="1"/>
          <p:nvPr/>
        </p:nvSpPr>
        <p:spPr>
          <a:xfrm>
            <a:off x="397079" y="3041731"/>
            <a:ext cx="11503373" cy="1569660"/>
          </a:xfrm>
          <a:prstGeom prst="rect">
            <a:avLst/>
          </a:prstGeom>
          <a:noFill/>
        </p:spPr>
        <p:txBody>
          <a:bodyPr wrap="square" rtlCol="0">
            <a:spAutoFit/>
          </a:bodyPr>
          <a:lstStyle/>
          <a:p>
            <a:r>
              <a:rPr lang="ja-JP" altLang="en-US" sz="3600" b="1" dirty="0"/>
              <a:t>　</a:t>
            </a:r>
            <a:r>
              <a:rPr lang="ja-JP" altLang="en-US" sz="4800" b="1" dirty="0"/>
              <a:t>観光客によるサンゴの踏み付けを減らすにはどうしたらよいだろうか？</a:t>
            </a:r>
            <a:endParaRPr kumimoji="1" lang="en-US" altLang="ja-JP" sz="4800" b="1" dirty="0"/>
          </a:p>
        </p:txBody>
      </p:sp>
    </p:spTree>
    <p:extLst>
      <p:ext uri="{BB962C8B-B14F-4D97-AF65-F5344CB8AC3E}">
        <p14:creationId xmlns:p14="http://schemas.microsoft.com/office/powerpoint/2010/main" val="544222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BBDE34-1D54-43CC-8446-D4E120412DB7}"/>
              </a:ext>
            </a:extLst>
          </p:cNvPr>
          <p:cNvSpPr txBox="1">
            <a:spLocks/>
          </p:cNvSpPr>
          <p:nvPr/>
        </p:nvSpPr>
        <p:spPr>
          <a:xfrm>
            <a:off x="167173" y="240121"/>
            <a:ext cx="6943334" cy="968099"/>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HG創英角ｺﾞｼｯｸUB" panose="020B0909000000000000" pitchFamily="49" charset="-128"/>
                <a:ea typeface="HG創英角ｺﾞｼｯｸUB" panose="020B0909000000000000" pitchFamily="49" charset="-128"/>
              </a:rPr>
              <a:t>調査方法</a:t>
            </a:r>
          </a:p>
        </p:txBody>
      </p:sp>
      <p:sp>
        <p:nvSpPr>
          <p:cNvPr id="8" name="字幕 2">
            <a:extLst>
              <a:ext uri="{FF2B5EF4-FFF2-40B4-BE49-F238E27FC236}">
                <a16:creationId xmlns:a16="http://schemas.microsoft.com/office/drawing/2014/main" id="{45F8587F-68BC-423C-A745-660925BDF739}"/>
              </a:ext>
            </a:extLst>
          </p:cNvPr>
          <p:cNvSpPr txBox="1">
            <a:spLocks/>
          </p:cNvSpPr>
          <p:nvPr/>
        </p:nvSpPr>
        <p:spPr>
          <a:xfrm>
            <a:off x="146473" y="1368266"/>
            <a:ext cx="11899053" cy="5284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14350" indent="-514350">
              <a:spcAft>
                <a:spcPts val="1200"/>
              </a:spcAft>
              <a:buFont typeface="+mj-ea"/>
              <a:buAutoNum type="circleNumDbPlain"/>
            </a:pPr>
            <a:r>
              <a:rPr lang="ja-JP" altLang="en-US" sz="3200" b="1" dirty="0"/>
              <a:t>情報収集：ダイビングショップへのインタビュー</a:t>
            </a:r>
            <a:endParaRPr lang="en-US" altLang="ja-JP" sz="3200" b="1" dirty="0"/>
          </a:p>
          <a:p>
            <a:pPr marL="514350" indent="-514350">
              <a:spcAft>
                <a:spcPts val="1200"/>
              </a:spcAft>
              <a:buFont typeface="+mj-ea"/>
              <a:buAutoNum type="circleNumDbPlain"/>
            </a:pPr>
            <a:endParaRPr lang="en-US" altLang="ja-JP" sz="3200" b="1" dirty="0"/>
          </a:p>
          <a:p>
            <a:pPr marL="514350" indent="-514350">
              <a:spcAft>
                <a:spcPts val="1200"/>
              </a:spcAft>
              <a:buFont typeface="+mj-ea"/>
              <a:buAutoNum type="circleNumDbPlain"/>
            </a:pPr>
            <a:r>
              <a:rPr lang="ja-JP" altLang="en-US" sz="3200" b="1" dirty="0"/>
              <a:t>海の中を潜って調査：実際に海に潜ってサンゴの観察や踏み付けの状況を知る</a:t>
            </a:r>
            <a:endParaRPr lang="en-US" altLang="ja-JP" sz="3200" b="1" dirty="0"/>
          </a:p>
          <a:p>
            <a:pPr marL="514350" indent="-514350">
              <a:spcAft>
                <a:spcPts val="1200"/>
              </a:spcAft>
              <a:buFont typeface="+mj-ea"/>
              <a:buAutoNum type="circleNumDbPlain"/>
            </a:pPr>
            <a:endParaRPr lang="en-US" altLang="ja-JP" sz="3200" b="1" dirty="0"/>
          </a:p>
          <a:p>
            <a:pPr marL="0" indent="0">
              <a:spcAft>
                <a:spcPts val="1200"/>
              </a:spcAft>
              <a:buNone/>
            </a:pPr>
            <a:endParaRPr lang="en-US" altLang="ja-JP" sz="3200" dirty="0"/>
          </a:p>
          <a:p>
            <a:pPr marL="514350" indent="-514350">
              <a:spcAft>
                <a:spcPts val="1200"/>
              </a:spcAft>
              <a:buFont typeface="+mj-ea"/>
              <a:buAutoNum type="circleNumDbPlain"/>
            </a:pPr>
            <a:endParaRPr lang="ja-JP" altLang="en-US" sz="4400" dirty="0"/>
          </a:p>
        </p:txBody>
      </p:sp>
      <p:pic>
        <p:nvPicPr>
          <p:cNvPr id="4" name="図 3">
            <a:extLst>
              <a:ext uri="{FF2B5EF4-FFF2-40B4-BE49-F238E27FC236}">
                <a16:creationId xmlns:a16="http://schemas.microsoft.com/office/drawing/2014/main" id="{20E6BD6F-E1D4-44EA-86F6-C077F7D98A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034" y="4228663"/>
            <a:ext cx="2952178" cy="2214134"/>
          </a:xfrm>
          <a:prstGeom prst="rect">
            <a:avLst/>
          </a:prstGeom>
          <a:ln>
            <a:noFill/>
          </a:ln>
          <a:effectLst>
            <a:softEdge rad="112500"/>
          </a:effectLst>
        </p:spPr>
      </p:pic>
      <p:pic>
        <p:nvPicPr>
          <p:cNvPr id="6" name="図 5">
            <a:extLst>
              <a:ext uri="{FF2B5EF4-FFF2-40B4-BE49-F238E27FC236}">
                <a16:creationId xmlns:a16="http://schemas.microsoft.com/office/drawing/2014/main" id="{A6DD9D36-42A2-4C4C-8872-EDBC959C72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19911" y="4228664"/>
            <a:ext cx="2952178" cy="2214133"/>
          </a:xfrm>
          <a:prstGeom prst="rect">
            <a:avLst/>
          </a:prstGeom>
          <a:ln>
            <a:noFill/>
          </a:ln>
          <a:effectLst>
            <a:softEdge rad="112500"/>
          </a:effectLst>
        </p:spPr>
      </p:pic>
      <p:pic>
        <p:nvPicPr>
          <p:cNvPr id="13" name="図 12">
            <a:extLst>
              <a:ext uri="{FF2B5EF4-FFF2-40B4-BE49-F238E27FC236}">
                <a16:creationId xmlns:a16="http://schemas.microsoft.com/office/drawing/2014/main" id="{DF6D5CA4-1E6C-483D-8245-E7B974C992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67788" y="4228663"/>
            <a:ext cx="2952178" cy="2214134"/>
          </a:xfrm>
          <a:prstGeom prst="rect">
            <a:avLst/>
          </a:prstGeom>
          <a:ln>
            <a:noFill/>
          </a:ln>
          <a:effectLst>
            <a:softEdge rad="112500"/>
          </a:effectLst>
        </p:spPr>
      </p:pic>
    </p:spTree>
    <p:extLst>
      <p:ext uri="{BB962C8B-B14F-4D97-AF65-F5344CB8AC3E}">
        <p14:creationId xmlns:p14="http://schemas.microsoft.com/office/powerpoint/2010/main" val="2909641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D5212BE-8588-4B2D-9275-3CD546433C9D}"/>
              </a:ext>
            </a:extLst>
          </p:cNvPr>
          <p:cNvSpPr/>
          <p:nvPr/>
        </p:nvSpPr>
        <p:spPr>
          <a:xfrm>
            <a:off x="164253" y="104865"/>
            <a:ext cx="3647152" cy="923330"/>
          </a:xfrm>
          <a:prstGeom prst="rect">
            <a:avLst/>
          </a:prstGeom>
          <a:noFill/>
        </p:spPr>
        <p:txBody>
          <a:bodyPr wrap="none" lIns="91440" tIns="45720" rIns="91440" bIns="45720">
            <a:spAutoFit/>
          </a:bodyPr>
          <a:lstStyle/>
          <a:p>
            <a:pPr algn="ctr"/>
            <a:r>
              <a:rPr lang="ja-JP" altLang="en-US" sz="5400" b="0" cap="none" spc="0" dirty="0">
                <a:ln w="0"/>
                <a:solidFill>
                  <a:schemeClr val="tx1"/>
                </a:solidFill>
                <a:effectLst>
                  <a:outerShdw blurRad="38100" dist="19050" dir="2700000" algn="tl" rotWithShape="0">
                    <a:schemeClr val="dk1">
                      <a:alpha val="40000"/>
                    </a:schemeClr>
                  </a:outerShdw>
                </a:effectLst>
                <a:latin typeface="HG創英角ｺﾞｼｯｸUB" panose="020B0909000000000000" pitchFamily="49" charset="-128"/>
                <a:ea typeface="HG創英角ｺﾞｼｯｸUB" panose="020B0909000000000000" pitchFamily="49" charset="-128"/>
              </a:rPr>
              <a:t>調査方法①</a:t>
            </a:r>
          </a:p>
        </p:txBody>
      </p:sp>
      <p:sp>
        <p:nvSpPr>
          <p:cNvPr id="3" name="正方形/長方形 2">
            <a:extLst>
              <a:ext uri="{FF2B5EF4-FFF2-40B4-BE49-F238E27FC236}">
                <a16:creationId xmlns:a16="http://schemas.microsoft.com/office/drawing/2014/main" id="{CB1F1915-6146-4582-BC3B-37E8B75F78EF}"/>
              </a:ext>
            </a:extLst>
          </p:cNvPr>
          <p:cNvSpPr/>
          <p:nvPr/>
        </p:nvSpPr>
        <p:spPr>
          <a:xfrm>
            <a:off x="373673" y="1028195"/>
            <a:ext cx="11603679" cy="3785652"/>
          </a:xfrm>
          <a:prstGeom prst="rect">
            <a:avLst/>
          </a:prstGeom>
          <a:noFill/>
        </p:spPr>
        <p:txBody>
          <a:bodyPr wrap="square" lIns="91440" tIns="45720" rIns="91440" bIns="45720">
            <a:spAutoFit/>
          </a:bodyPr>
          <a:lstStyle/>
          <a:p>
            <a:r>
              <a:rPr lang="en-US" altLang="ja-JP" sz="3200" b="1" dirty="0">
                <a:ln w="0"/>
                <a:effectLst>
                  <a:outerShdw blurRad="38100" dist="19050" dir="2700000" algn="tl" rotWithShape="0">
                    <a:schemeClr val="dk1">
                      <a:alpha val="40000"/>
                    </a:schemeClr>
                  </a:outerShdw>
                </a:effectLst>
              </a:rPr>
              <a:t>2022</a:t>
            </a:r>
            <a:r>
              <a:rPr lang="ja-JP" altLang="en-US" sz="3200" b="1" dirty="0">
                <a:ln w="0"/>
                <a:effectLst>
                  <a:outerShdw blurRad="38100" dist="19050" dir="2700000" algn="tl" rotWithShape="0">
                    <a:schemeClr val="dk1">
                      <a:alpha val="40000"/>
                    </a:schemeClr>
                  </a:outerShdw>
                </a:effectLst>
              </a:rPr>
              <a:t>年　笠利町内のダイビングショップにインタビュー</a:t>
            </a:r>
            <a:endParaRPr lang="en-US" altLang="ja-JP" sz="3200" b="1" dirty="0">
              <a:ln w="0"/>
              <a:effectLst>
                <a:outerShdw blurRad="38100" dist="19050" dir="2700000" algn="tl" rotWithShape="0">
                  <a:schemeClr val="dk1">
                    <a:alpha val="40000"/>
                  </a:schemeClr>
                </a:outerShdw>
              </a:effectLst>
            </a:endParaRPr>
          </a:p>
          <a:p>
            <a:endParaRPr lang="en-US" altLang="ja-JP" sz="3200" b="1" dirty="0">
              <a:ln w="0"/>
              <a:effectLst>
                <a:outerShdw blurRad="38100" dist="19050" dir="2700000" algn="tl" rotWithShape="0">
                  <a:schemeClr val="dk1">
                    <a:alpha val="40000"/>
                  </a:schemeClr>
                </a:outerShdw>
              </a:effectLst>
            </a:endParaRPr>
          </a:p>
          <a:p>
            <a:r>
              <a:rPr lang="ja-JP" altLang="en-US" sz="3200" b="1" dirty="0">
                <a:ln w="0"/>
                <a:effectLst>
                  <a:outerShdw blurRad="38100" dist="19050" dir="2700000" algn="tl" rotWithShape="0">
                    <a:schemeClr val="dk1">
                      <a:alpha val="40000"/>
                    </a:schemeClr>
                  </a:outerShdw>
                </a:effectLst>
              </a:rPr>
              <a:t>ひかるダイバーズ・あまみ</a:t>
            </a:r>
            <a:r>
              <a:rPr lang="ja-JP" altLang="en-US" sz="3200" b="1" dirty="0" err="1">
                <a:ln w="0"/>
                <a:effectLst>
                  <a:outerShdw blurRad="38100" dist="19050" dir="2700000" algn="tl" rotWithShape="0">
                    <a:schemeClr val="dk1">
                      <a:alpha val="40000"/>
                    </a:schemeClr>
                  </a:outerShdw>
                </a:effectLst>
              </a:rPr>
              <a:t>こ</a:t>
            </a:r>
            <a:r>
              <a:rPr lang="ja-JP" altLang="en-US" sz="3200" b="1" dirty="0">
                <a:ln w="0"/>
                <a:effectLst>
                  <a:outerShdw blurRad="38100" dist="19050" dir="2700000" algn="tl" rotWithShape="0">
                    <a:schemeClr val="dk1">
                      <a:alpha val="40000"/>
                    </a:schemeClr>
                  </a:outerShdw>
                </a:effectLst>
              </a:rPr>
              <a:t>ダイバー・ネバーランド</a:t>
            </a:r>
            <a:endParaRPr lang="en-US" altLang="ja-JP" sz="3200" b="1" dirty="0">
              <a:ln w="0"/>
              <a:effectLst>
                <a:outerShdw blurRad="38100" dist="19050" dir="2700000" algn="tl" rotWithShape="0">
                  <a:schemeClr val="dk1">
                    <a:alpha val="40000"/>
                  </a:schemeClr>
                </a:outerShdw>
              </a:effectLst>
            </a:endParaRPr>
          </a:p>
          <a:p>
            <a:r>
              <a:rPr lang="ja-JP" altLang="en-US" sz="3200" b="1" cap="none" spc="0" dirty="0">
                <a:ln w="0"/>
                <a:solidFill>
                  <a:schemeClr val="tx1"/>
                </a:solidFill>
                <a:effectLst>
                  <a:outerShdw blurRad="38100" dist="19050" dir="2700000" algn="tl" rotWithShape="0">
                    <a:schemeClr val="dk1">
                      <a:alpha val="40000"/>
                    </a:schemeClr>
                  </a:outerShdw>
                </a:effectLst>
              </a:rPr>
              <a:t>　↓</a:t>
            </a:r>
            <a:endParaRPr lang="en-US" altLang="ja-JP" sz="3200" b="1" cap="none" spc="0" dirty="0">
              <a:ln w="0"/>
              <a:solidFill>
                <a:schemeClr val="tx1"/>
              </a:solidFill>
              <a:effectLst>
                <a:outerShdw blurRad="38100" dist="19050" dir="2700000" algn="tl" rotWithShape="0">
                  <a:schemeClr val="dk1">
                    <a:alpha val="40000"/>
                  </a:schemeClr>
                </a:outerShdw>
              </a:effectLst>
            </a:endParaRPr>
          </a:p>
          <a:p>
            <a:r>
              <a:rPr lang="ja-JP" altLang="en-US" sz="3200" b="1" dirty="0">
                <a:ln w="0"/>
                <a:effectLst>
                  <a:outerShdw blurRad="38100" dist="19050" dir="2700000" algn="tl" rotWithShape="0">
                    <a:schemeClr val="dk1">
                      <a:alpha val="40000"/>
                    </a:schemeClr>
                  </a:outerShdw>
                </a:effectLst>
              </a:rPr>
              <a:t>聞き取り内容：奄美大島北部のサンゴの状況、お客さんがサンゴを破壊しないためにとられている対策などについて</a:t>
            </a:r>
            <a:endParaRPr lang="en-US" altLang="ja-JP" sz="3200" b="1" dirty="0"/>
          </a:p>
          <a:p>
            <a:endParaRPr lang="en-US" altLang="ja-JP" sz="2400" b="1" dirty="0">
              <a:ln w="0"/>
              <a:effectLst>
                <a:outerShdw blurRad="38100" dist="19050" dir="2700000" algn="tl" rotWithShape="0">
                  <a:schemeClr val="dk1">
                    <a:alpha val="40000"/>
                  </a:schemeClr>
                </a:outerShdw>
              </a:effectLst>
            </a:endParaRPr>
          </a:p>
          <a:p>
            <a:endParaRPr lang="ja-JP" altLang="en-US" sz="2400" b="0" cap="none" spc="0" dirty="0">
              <a:ln w="0"/>
              <a:solidFill>
                <a:schemeClr val="tx1"/>
              </a:solidFill>
              <a:effectLst>
                <a:outerShdw blurRad="38100" dist="19050" dir="2700000" algn="tl" rotWithShape="0">
                  <a:schemeClr val="dk1">
                    <a:alpha val="40000"/>
                  </a:schemeClr>
                </a:outerShdw>
              </a:effectLst>
            </a:endParaRPr>
          </a:p>
        </p:txBody>
      </p:sp>
      <p:pic>
        <p:nvPicPr>
          <p:cNvPr id="4" name="図 3">
            <a:extLst>
              <a:ext uri="{FF2B5EF4-FFF2-40B4-BE49-F238E27FC236}">
                <a16:creationId xmlns:a16="http://schemas.microsoft.com/office/drawing/2014/main" id="{1661E326-4424-4127-A009-C68E363AAA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786" y="4255098"/>
            <a:ext cx="3048001" cy="2286001"/>
          </a:xfrm>
          <a:prstGeom prst="rect">
            <a:avLst/>
          </a:prstGeom>
        </p:spPr>
      </p:pic>
      <p:pic>
        <p:nvPicPr>
          <p:cNvPr id="5" name="図 4">
            <a:extLst>
              <a:ext uri="{FF2B5EF4-FFF2-40B4-BE49-F238E27FC236}">
                <a16:creationId xmlns:a16="http://schemas.microsoft.com/office/drawing/2014/main" id="{604684F0-FD21-4E62-8959-5FB8952306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51512" y="4255098"/>
            <a:ext cx="3048002" cy="2286001"/>
          </a:xfrm>
          <a:prstGeom prst="rect">
            <a:avLst/>
          </a:prstGeom>
        </p:spPr>
      </p:pic>
      <p:pic>
        <p:nvPicPr>
          <p:cNvPr id="6" name="図 5">
            <a:extLst>
              <a:ext uri="{FF2B5EF4-FFF2-40B4-BE49-F238E27FC236}">
                <a16:creationId xmlns:a16="http://schemas.microsoft.com/office/drawing/2014/main" id="{77D49273-3D83-46EE-8B12-77270C5365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01356" y="4255098"/>
            <a:ext cx="3048003" cy="2286002"/>
          </a:xfrm>
          <a:prstGeom prst="rect">
            <a:avLst/>
          </a:prstGeom>
        </p:spPr>
      </p:pic>
    </p:spTree>
    <p:extLst>
      <p:ext uri="{BB962C8B-B14F-4D97-AF65-F5344CB8AC3E}">
        <p14:creationId xmlns:p14="http://schemas.microsoft.com/office/powerpoint/2010/main" val="2309265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026" name="Picture 2" descr="3月5日-サンゴの日 | ビジソザ">
            <a:extLst>
              <a:ext uri="{FF2B5EF4-FFF2-40B4-BE49-F238E27FC236}">
                <a16:creationId xmlns:a16="http://schemas.microsoft.com/office/drawing/2014/main" id="{6E17D747-0308-408D-9C18-40D50753D7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14120" y="383160"/>
            <a:ext cx="3000376" cy="2233613"/>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275177D9-CF6D-4464-9171-4C7C2D4668A8}"/>
              </a:ext>
            </a:extLst>
          </p:cNvPr>
          <p:cNvSpPr/>
          <p:nvPr/>
        </p:nvSpPr>
        <p:spPr>
          <a:xfrm>
            <a:off x="323277" y="383160"/>
            <a:ext cx="11457905" cy="1446550"/>
          </a:xfrm>
          <a:prstGeom prst="rect">
            <a:avLst/>
          </a:prstGeom>
          <a:noFill/>
        </p:spPr>
        <p:txBody>
          <a:bodyPr wrap="square" lIns="91440" tIns="45720" rIns="91440" bIns="45720">
            <a:spAutoFit/>
          </a:bodyPr>
          <a:lstStyle/>
          <a:p>
            <a:r>
              <a:rPr lang="ja-JP" altLang="en-US" sz="4400" b="0" cap="none" spc="0" dirty="0">
                <a:ln w="0"/>
                <a:solidFill>
                  <a:schemeClr val="tx1"/>
                </a:solidFill>
                <a:effectLst>
                  <a:outerShdw blurRad="38100" dist="19050" dir="2700000" algn="tl" rotWithShape="0">
                    <a:schemeClr val="dk1">
                      <a:alpha val="40000"/>
                    </a:schemeClr>
                  </a:outerShdw>
                </a:effectLst>
                <a:latin typeface="HG創英角ｺﾞｼｯｸUB" panose="020B0909000000000000" pitchFamily="49" charset="-128"/>
                <a:ea typeface="HG創英角ｺﾞｼｯｸUB" panose="020B0909000000000000" pitchFamily="49" charset="-128"/>
              </a:rPr>
              <a:t>調査結果①　</a:t>
            </a:r>
            <a:endParaRPr lang="en-US" altLang="ja-JP" sz="4400" b="0" cap="none" spc="0" dirty="0">
              <a:ln w="0"/>
              <a:solidFill>
                <a:schemeClr val="tx1"/>
              </a:solidFill>
              <a:effectLst>
                <a:outerShdw blurRad="38100" dist="19050" dir="2700000" algn="tl" rotWithShape="0">
                  <a:schemeClr val="dk1">
                    <a:alpha val="40000"/>
                  </a:schemeClr>
                </a:outerShdw>
              </a:effectLst>
              <a:latin typeface="HG創英角ｺﾞｼｯｸUB" panose="020B0909000000000000" pitchFamily="49" charset="-128"/>
              <a:ea typeface="HG創英角ｺﾞｼｯｸUB" panose="020B0909000000000000" pitchFamily="49" charset="-128"/>
            </a:endParaRPr>
          </a:p>
          <a:p>
            <a:r>
              <a:rPr lang="ja-JP" altLang="en-US" sz="4400" b="0" cap="none" spc="0" dirty="0">
                <a:ln w="0"/>
                <a:solidFill>
                  <a:schemeClr val="tx1"/>
                </a:solidFill>
                <a:effectLst>
                  <a:outerShdw blurRad="38100" dist="19050" dir="2700000" algn="tl" rotWithShape="0">
                    <a:schemeClr val="dk1">
                      <a:alpha val="40000"/>
                    </a:schemeClr>
                  </a:outerShdw>
                </a:effectLst>
                <a:latin typeface="HG創英角ｺﾞｼｯｸUB" panose="020B0909000000000000" pitchFamily="49" charset="-128"/>
                <a:ea typeface="HG創英角ｺﾞｼｯｸUB" panose="020B0909000000000000" pitchFamily="49" charset="-128"/>
              </a:rPr>
              <a:t>ダイビングショップでのインタビュー</a:t>
            </a:r>
          </a:p>
        </p:txBody>
      </p:sp>
      <p:sp>
        <p:nvSpPr>
          <p:cNvPr id="3" name="正方形/長方形 2">
            <a:extLst>
              <a:ext uri="{FF2B5EF4-FFF2-40B4-BE49-F238E27FC236}">
                <a16:creationId xmlns:a16="http://schemas.microsoft.com/office/drawing/2014/main" id="{94C27B8C-AC0C-4BB7-840C-FB4B14B27537}"/>
              </a:ext>
            </a:extLst>
          </p:cNvPr>
          <p:cNvSpPr/>
          <p:nvPr/>
        </p:nvSpPr>
        <p:spPr>
          <a:xfrm>
            <a:off x="177504" y="2079438"/>
            <a:ext cx="11868722" cy="4524315"/>
          </a:xfrm>
          <a:prstGeom prst="rect">
            <a:avLst/>
          </a:prstGeom>
          <a:noFill/>
        </p:spPr>
        <p:txBody>
          <a:bodyPr wrap="square" lIns="91440" tIns="45720" rIns="91440" bIns="45720">
            <a:spAutoFit/>
          </a:bodyPr>
          <a:lstStyle/>
          <a:p>
            <a:pPr>
              <a:lnSpc>
                <a:spcPct val="150000"/>
              </a:lnSpc>
              <a:spcAft>
                <a:spcPts val="1200"/>
              </a:spcAft>
            </a:pPr>
            <a:r>
              <a:rPr lang="ja-JP" altLang="en-US" sz="2800" b="1" dirty="0">
                <a:ln w="0"/>
                <a:effectLst>
                  <a:outerShdw blurRad="38100" dist="19050" dir="2700000" algn="tl" rotWithShape="0">
                    <a:schemeClr val="dk1">
                      <a:alpha val="40000"/>
                    </a:schemeClr>
                  </a:outerShdw>
                </a:effectLst>
              </a:rPr>
              <a:t>わかったこと：</a:t>
            </a:r>
            <a:endParaRPr lang="en-US" altLang="ja-JP" sz="2800" b="1" dirty="0">
              <a:ln w="0"/>
              <a:effectLst>
                <a:outerShdw blurRad="38100" dist="19050" dir="2700000" algn="tl" rotWithShape="0">
                  <a:schemeClr val="dk1">
                    <a:alpha val="40000"/>
                  </a:schemeClr>
                </a:outerShdw>
              </a:effectLst>
            </a:endParaRPr>
          </a:p>
          <a:p>
            <a:pPr marL="342900" indent="-342900">
              <a:lnSpc>
                <a:spcPct val="150000"/>
              </a:lnSpc>
              <a:spcAft>
                <a:spcPts val="1200"/>
              </a:spcAft>
              <a:buFont typeface="Arial" panose="020B0604020202020204" pitchFamily="34" charset="0"/>
              <a:buChar char="•"/>
            </a:pPr>
            <a:r>
              <a:rPr lang="ja-JP" altLang="en-US" sz="2800" b="1" cap="none" spc="0" dirty="0">
                <a:ln w="0"/>
                <a:solidFill>
                  <a:schemeClr val="tx1"/>
                </a:solidFill>
                <a:effectLst>
                  <a:outerShdw blurRad="38100" dist="19050" dir="2700000" algn="tl" rotWithShape="0">
                    <a:schemeClr val="dk1">
                      <a:alpha val="40000"/>
                    </a:schemeClr>
                  </a:outerShdw>
                </a:effectLst>
              </a:rPr>
              <a:t>誰でも入りやすいビーチでサンゴのダメージが大きい：用、用安など</a:t>
            </a:r>
            <a:endParaRPr lang="en-US" altLang="ja-JP" sz="2800" b="1" dirty="0">
              <a:ln w="0"/>
              <a:effectLst>
                <a:outerShdw blurRad="38100" dist="19050" dir="2700000" algn="tl" rotWithShape="0">
                  <a:schemeClr val="dk1">
                    <a:alpha val="40000"/>
                  </a:schemeClr>
                </a:outerShdw>
              </a:effectLst>
            </a:endParaRPr>
          </a:p>
          <a:p>
            <a:pPr marL="342900" indent="-342900">
              <a:lnSpc>
                <a:spcPct val="150000"/>
              </a:lnSpc>
              <a:spcAft>
                <a:spcPts val="1200"/>
              </a:spcAft>
              <a:buFont typeface="Arial" panose="020B0604020202020204" pitchFamily="34" charset="0"/>
              <a:buChar char="•"/>
            </a:pPr>
            <a:r>
              <a:rPr lang="ja-JP" altLang="en-US" sz="2800" b="1" cap="none" spc="0" dirty="0">
                <a:ln w="0"/>
                <a:solidFill>
                  <a:schemeClr val="tx1"/>
                </a:solidFill>
                <a:effectLst>
                  <a:outerShdw blurRad="38100" dist="19050" dir="2700000" algn="tl" rotWithShape="0">
                    <a:schemeClr val="dk1">
                      <a:alpha val="40000"/>
                    </a:schemeClr>
                  </a:outerShdw>
                </a:effectLst>
              </a:rPr>
              <a:t>海に慣れていない初心者ダイバーには注意が必要。</a:t>
            </a:r>
            <a:endParaRPr lang="en-US" altLang="ja-JP" sz="2800" b="1" cap="none" spc="0" dirty="0">
              <a:ln w="0"/>
              <a:solidFill>
                <a:schemeClr val="tx1"/>
              </a:solidFill>
              <a:effectLst>
                <a:outerShdw blurRad="38100" dist="19050" dir="2700000" algn="tl" rotWithShape="0">
                  <a:schemeClr val="dk1">
                    <a:alpha val="40000"/>
                  </a:schemeClr>
                </a:outerShdw>
              </a:effectLst>
            </a:endParaRPr>
          </a:p>
          <a:p>
            <a:pPr>
              <a:lnSpc>
                <a:spcPct val="150000"/>
              </a:lnSpc>
              <a:spcAft>
                <a:spcPts val="1200"/>
              </a:spcAft>
            </a:pPr>
            <a:r>
              <a:rPr lang="ja-JP" altLang="en-US" sz="2800" b="1" cap="none" spc="0" dirty="0">
                <a:ln w="0"/>
                <a:solidFill>
                  <a:schemeClr val="tx1"/>
                </a:solidFill>
                <a:effectLst>
                  <a:outerShdw blurRad="38100" dist="19050" dir="2700000" algn="tl" rotWithShape="0">
                    <a:schemeClr val="dk1">
                      <a:alpha val="40000"/>
                    </a:schemeClr>
                  </a:outerShdw>
                </a:effectLst>
              </a:rPr>
              <a:t>　対応：その場で注意する、明らかに初心者と分かった場合はそもそも浅場のサンゴには連れて行かない</a:t>
            </a:r>
            <a:endParaRPr lang="en-US" altLang="ja-JP" sz="2800" b="1" dirty="0">
              <a:ln w="0"/>
              <a:effectLst>
                <a:outerShdw blurRad="38100" dist="19050" dir="2700000" algn="tl" rotWithShape="0">
                  <a:schemeClr val="dk1">
                    <a:alpha val="40000"/>
                  </a:schemeClr>
                </a:outerShdw>
              </a:effectLst>
            </a:endParaRPr>
          </a:p>
          <a:p>
            <a:pPr marL="342900" indent="-342900">
              <a:lnSpc>
                <a:spcPct val="150000"/>
              </a:lnSpc>
              <a:spcAft>
                <a:spcPts val="1200"/>
              </a:spcAft>
              <a:buFont typeface="Arial" panose="020B0604020202020204" pitchFamily="34" charset="0"/>
              <a:buChar char="•"/>
            </a:pPr>
            <a:r>
              <a:rPr lang="ja-JP" altLang="en-US" sz="2800" b="1" cap="none" spc="0" dirty="0">
                <a:ln w="0"/>
                <a:solidFill>
                  <a:schemeClr val="tx1"/>
                </a:solidFill>
                <a:effectLst>
                  <a:outerShdw blurRad="38100" dist="19050" dir="2700000" algn="tl" rotWithShape="0">
                    <a:schemeClr val="dk1">
                      <a:alpha val="40000"/>
                    </a:schemeClr>
                  </a:outerShdw>
                </a:effectLst>
              </a:rPr>
              <a:t>そもそもどれがサンゴかわかってない人が多い</a:t>
            </a:r>
            <a:r>
              <a:rPr lang="ja-JP" altLang="en-US" sz="2800" b="1" cap="none" spc="0" dirty="0">
                <a:ln w="0"/>
                <a:effectLst>
                  <a:outerShdw blurRad="38100" dist="38100" dir="2700000" algn="tl">
                    <a:srgbClr val="000000">
                      <a:alpha val="43137"/>
                    </a:srgbClr>
                  </a:outerShdw>
                </a:effectLst>
              </a:rPr>
              <a:t>（</a:t>
            </a:r>
            <a:r>
              <a:rPr lang="ja-JP" altLang="en-US" sz="2800" b="1" cap="none" spc="0" dirty="0">
                <a:ln w="0"/>
                <a:solidFill>
                  <a:srgbClr val="FF0000"/>
                </a:solidFill>
                <a:effectLst>
                  <a:outerShdw blurRad="38100" dist="38100" dir="2700000" algn="tl">
                    <a:srgbClr val="000000">
                      <a:alpha val="43137"/>
                    </a:srgbClr>
                  </a:outerShdw>
                </a:effectLst>
              </a:rPr>
              <a:t>島の人でも！</a:t>
            </a:r>
            <a:r>
              <a:rPr lang="ja-JP" altLang="en-US" sz="2800" b="1" cap="none" spc="0" dirty="0">
                <a:ln w="0"/>
                <a:effectLst>
                  <a:outerShdw blurRad="38100" dist="38100" dir="2700000" algn="tl">
                    <a:srgbClr val="000000">
                      <a:alpha val="43137"/>
                    </a:srgbClr>
                  </a:outerShdw>
                </a:effectLst>
              </a:rPr>
              <a:t>）</a:t>
            </a:r>
            <a:endParaRPr lang="en-US" altLang="ja-JP" sz="2800" b="1" cap="none" spc="0" dirty="0">
              <a:ln w="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0985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75177D9-CF6D-4464-9171-4C7C2D4668A8}"/>
              </a:ext>
            </a:extLst>
          </p:cNvPr>
          <p:cNvSpPr/>
          <p:nvPr/>
        </p:nvSpPr>
        <p:spPr>
          <a:xfrm>
            <a:off x="323277" y="86596"/>
            <a:ext cx="11457905" cy="1446550"/>
          </a:xfrm>
          <a:prstGeom prst="rect">
            <a:avLst/>
          </a:prstGeom>
          <a:noFill/>
        </p:spPr>
        <p:txBody>
          <a:bodyPr wrap="square" lIns="91440" tIns="45720" rIns="91440" bIns="45720">
            <a:spAutoFit/>
          </a:bodyPr>
          <a:lstStyle/>
          <a:p>
            <a:r>
              <a:rPr lang="ja-JP" altLang="en-US" sz="4400" b="0" cap="none" spc="0" dirty="0">
                <a:ln w="0"/>
                <a:solidFill>
                  <a:schemeClr val="tx1"/>
                </a:solidFill>
                <a:effectLst>
                  <a:outerShdw blurRad="38100" dist="19050" dir="2700000" algn="tl" rotWithShape="0">
                    <a:schemeClr val="dk1">
                      <a:alpha val="40000"/>
                    </a:schemeClr>
                  </a:outerShdw>
                </a:effectLst>
                <a:latin typeface="HG創英角ｺﾞｼｯｸUB" panose="020B0909000000000000" pitchFamily="49" charset="-128"/>
                <a:ea typeface="HG創英角ｺﾞｼｯｸUB" panose="020B0909000000000000" pitchFamily="49" charset="-128"/>
              </a:rPr>
              <a:t>調査結果①　</a:t>
            </a:r>
            <a:endParaRPr lang="en-US" altLang="ja-JP" sz="4400" b="0" cap="none" spc="0" dirty="0">
              <a:ln w="0"/>
              <a:solidFill>
                <a:schemeClr val="tx1"/>
              </a:solidFill>
              <a:effectLst>
                <a:outerShdw blurRad="38100" dist="19050" dir="2700000" algn="tl" rotWithShape="0">
                  <a:schemeClr val="dk1">
                    <a:alpha val="40000"/>
                  </a:schemeClr>
                </a:outerShdw>
              </a:effectLst>
              <a:latin typeface="HG創英角ｺﾞｼｯｸUB" panose="020B0909000000000000" pitchFamily="49" charset="-128"/>
              <a:ea typeface="HG創英角ｺﾞｼｯｸUB" panose="020B0909000000000000" pitchFamily="49" charset="-128"/>
            </a:endParaRPr>
          </a:p>
          <a:p>
            <a:r>
              <a:rPr lang="ja-JP" altLang="en-US" sz="4400" b="0" cap="none" spc="0" dirty="0">
                <a:ln w="0"/>
                <a:solidFill>
                  <a:schemeClr val="tx1"/>
                </a:solidFill>
                <a:effectLst>
                  <a:outerShdw blurRad="38100" dist="19050" dir="2700000" algn="tl" rotWithShape="0">
                    <a:schemeClr val="dk1">
                      <a:alpha val="40000"/>
                    </a:schemeClr>
                  </a:outerShdw>
                </a:effectLst>
                <a:latin typeface="HG創英角ｺﾞｼｯｸUB" panose="020B0909000000000000" pitchFamily="49" charset="-128"/>
                <a:ea typeface="HG創英角ｺﾞｼｯｸUB" panose="020B0909000000000000" pitchFamily="49" charset="-128"/>
              </a:rPr>
              <a:t>ダイビングショップでのインタビュー</a:t>
            </a:r>
          </a:p>
        </p:txBody>
      </p:sp>
      <p:sp>
        <p:nvSpPr>
          <p:cNvPr id="3" name="正方形/長方形 2">
            <a:extLst>
              <a:ext uri="{FF2B5EF4-FFF2-40B4-BE49-F238E27FC236}">
                <a16:creationId xmlns:a16="http://schemas.microsoft.com/office/drawing/2014/main" id="{94C27B8C-AC0C-4BB7-840C-FB4B14B27537}"/>
              </a:ext>
            </a:extLst>
          </p:cNvPr>
          <p:cNvSpPr/>
          <p:nvPr/>
        </p:nvSpPr>
        <p:spPr>
          <a:xfrm>
            <a:off x="311029" y="1505135"/>
            <a:ext cx="11457905" cy="2769989"/>
          </a:xfrm>
          <a:prstGeom prst="rect">
            <a:avLst/>
          </a:prstGeom>
          <a:noFill/>
        </p:spPr>
        <p:txBody>
          <a:bodyPr wrap="square" lIns="91440" tIns="45720" rIns="91440" bIns="45720">
            <a:spAutoFit/>
          </a:bodyPr>
          <a:lstStyle/>
          <a:p>
            <a:pPr>
              <a:lnSpc>
                <a:spcPct val="150000"/>
              </a:lnSpc>
              <a:spcAft>
                <a:spcPts val="1200"/>
              </a:spcAft>
            </a:pPr>
            <a:r>
              <a:rPr lang="ja-JP" altLang="en-US" sz="2400" b="1" dirty="0">
                <a:ln w="0"/>
                <a:effectLst>
                  <a:outerShdw blurRad="38100" dist="19050" dir="2700000" algn="tl" rotWithShape="0">
                    <a:schemeClr val="dk1">
                      <a:alpha val="40000"/>
                    </a:schemeClr>
                  </a:outerShdw>
                </a:effectLst>
              </a:rPr>
              <a:t>サンゴにダメージを与える要因は、ヒトによる物理的な破壊以外にもある。</a:t>
            </a:r>
            <a:endParaRPr lang="en-US" altLang="ja-JP" sz="2400" b="1" dirty="0">
              <a:ln w="0"/>
              <a:effectLst>
                <a:outerShdw blurRad="38100" dist="19050" dir="2700000" algn="tl" rotWithShape="0">
                  <a:schemeClr val="dk1">
                    <a:alpha val="40000"/>
                  </a:schemeClr>
                </a:outerShdw>
              </a:effectLst>
            </a:endParaRPr>
          </a:p>
          <a:p>
            <a:pPr>
              <a:lnSpc>
                <a:spcPct val="150000"/>
              </a:lnSpc>
              <a:spcAft>
                <a:spcPts val="1200"/>
              </a:spcAft>
            </a:pPr>
            <a:r>
              <a:rPr lang="ja-JP" altLang="en-US" sz="2400" b="1" dirty="0">
                <a:ln w="0"/>
                <a:effectLst>
                  <a:outerShdw blurRad="38100" dist="19050" dir="2700000" algn="tl" rotWithShape="0">
                    <a:schemeClr val="dk1">
                      <a:alpha val="40000"/>
                    </a:schemeClr>
                  </a:outerShdw>
                </a:effectLst>
              </a:rPr>
              <a:t>　・赤土の流出</a:t>
            </a:r>
            <a:r>
              <a:rPr lang="en-US" altLang="ja-JP" sz="2400" b="1" dirty="0">
                <a:ln w="0"/>
                <a:effectLst>
                  <a:outerShdw blurRad="38100" dist="19050" dir="2700000" algn="tl" rotWithShape="0">
                    <a:schemeClr val="dk1">
                      <a:alpha val="40000"/>
                    </a:schemeClr>
                  </a:outerShdw>
                </a:effectLst>
              </a:rPr>
              <a:t>…</a:t>
            </a:r>
            <a:r>
              <a:rPr lang="ja-JP" altLang="en-US" sz="2400" b="1" dirty="0">
                <a:ln w="0"/>
                <a:effectLst>
                  <a:outerShdw blurRad="38100" dist="19050" dir="2700000" algn="tl" rotWithShape="0">
                    <a:schemeClr val="dk1">
                      <a:alpha val="40000"/>
                    </a:schemeClr>
                  </a:outerShdw>
                </a:effectLst>
              </a:rPr>
              <a:t>土木開発や農業に起因。特に沖縄・奄美では深刻。</a:t>
            </a:r>
            <a:endParaRPr lang="en-US" altLang="ja-JP" sz="2400" b="1" dirty="0">
              <a:ln w="0"/>
              <a:effectLst>
                <a:outerShdw blurRad="38100" dist="19050" dir="2700000" algn="tl" rotWithShape="0">
                  <a:schemeClr val="dk1">
                    <a:alpha val="40000"/>
                  </a:schemeClr>
                </a:outerShdw>
              </a:effectLst>
            </a:endParaRPr>
          </a:p>
          <a:p>
            <a:pPr>
              <a:lnSpc>
                <a:spcPct val="150000"/>
              </a:lnSpc>
              <a:spcAft>
                <a:spcPts val="1200"/>
              </a:spcAft>
            </a:pPr>
            <a:r>
              <a:rPr lang="ja-JP" altLang="en-US" sz="2400" b="1" dirty="0">
                <a:ln w="0"/>
                <a:effectLst>
                  <a:outerShdw blurRad="38100" dist="19050" dir="2700000" algn="tl" rotWithShape="0">
                    <a:schemeClr val="dk1">
                      <a:alpha val="40000"/>
                    </a:schemeClr>
                  </a:outerShdw>
                </a:effectLst>
              </a:rPr>
              <a:t>　・海水温の上昇　夏場、海水温</a:t>
            </a:r>
            <a:r>
              <a:rPr lang="en-US" altLang="ja-JP" sz="2400" b="1" dirty="0">
                <a:ln w="0"/>
                <a:effectLst>
                  <a:outerShdw blurRad="38100" dist="19050" dir="2700000" algn="tl" rotWithShape="0">
                    <a:schemeClr val="dk1">
                      <a:alpha val="40000"/>
                    </a:schemeClr>
                  </a:outerShdw>
                </a:effectLst>
              </a:rPr>
              <a:t>30</a:t>
            </a:r>
            <a:r>
              <a:rPr lang="ja-JP" altLang="en-US" sz="2400" b="1" dirty="0">
                <a:ln w="0"/>
                <a:effectLst>
                  <a:outerShdw blurRad="38100" dist="19050" dir="2700000" algn="tl" rotWithShape="0">
                    <a:schemeClr val="dk1">
                      <a:alpha val="40000"/>
                    </a:schemeClr>
                  </a:outerShdw>
                </a:effectLst>
              </a:rPr>
              <a:t>℃以上が続くと白化する</a:t>
            </a:r>
            <a:endParaRPr lang="en-US" altLang="ja-JP" sz="2400" b="1" dirty="0">
              <a:ln w="0"/>
              <a:effectLst>
                <a:outerShdw blurRad="38100" dist="19050" dir="2700000" algn="tl" rotWithShape="0">
                  <a:schemeClr val="dk1">
                    <a:alpha val="40000"/>
                  </a:schemeClr>
                </a:outerShdw>
              </a:effectLst>
            </a:endParaRPr>
          </a:p>
          <a:p>
            <a:pPr>
              <a:lnSpc>
                <a:spcPct val="150000"/>
              </a:lnSpc>
              <a:spcAft>
                <a:spcPts val="1200"/>
              </a:spcAft>
            </a:pPr>
            <a:r>
              <a:rPr lang="ja-JP" altLang="en-US" sz="2400" b="1" dirty="0">
                <a:ln w="0"/>
                <a:effectLst>
                  <a:outerShdw blurRad="38100" dist="19050" dir="2700000" algn="tl" rotWithShape="0">
                    <a:schemeClr val="dk1">
                      <a:alpha val="40000"/>
                    </a:schemeClr>
                  </a:outerShdw>
                </a:effectLst>
              </a:rPr>
              <a:t>　・オニヒトデ・レイシガイなどによる捕食</a:t>
            </a:r>
            <a:endParaRPr lang="en-US" altLang="ja-JP" sz="2400" b="1" dirty="0">
              <a:ln w="0"/>
              <a:effectLst>
                <a:outerShdw blurRad="38100" dist="19050" dir="2700000" algn="tl" rotWithShape="0">
                  <a:schemeClr val="dk1">
                    <a:alpha val="40000"/>
                  </a:schemeClr>
                </a:outerShdw>
              </a:effectLst>
            </a:endParaRPr>
          </a:p>
        </p:txBody>
      </p:sp>
      <p:pic>
        <p:nvPicPr>
          <p:cNvPr id="7" name="図 6">
            <a:extLst>
              <a:ext uri="{FF2B5EF4-FFF2-40B4-BE49-F238E27FC236}">
                <a16:creationId xmlns:a16="http://schemas.microsoft.com/office/drawing/2014/main" id="{FCEF0E90-89E7-4F7D-AB59-9213B28036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4843" y="4338414"/>
            <a:ext cx="4277349" cy="2406010"/>
          </a:xfrm>
          <a:prstGeom prst="rect">
            <a:avLst/>
          </a:prstGeom>
        </p:spPr>
      </p:pic>
      <p:pic>
        <p:nvPicPr>
          <p:cNvPr id="9" name="図 8">
            <a:extLst>
              <a:ext uri="{FF2B5EF4-FFF2-40B4-BE49-F238E27FC236}">
                <a16:creationId xmlns:a16="http://schemas.microsoft.com/office/drawing/2014/main" id="{49481E90-D30D-4619-9888-E2D4855427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2192" y="4342969"/>
            <a:ext cx="3618620" cy="2396868"/>
          </a:xfrm>
          <a:prstGeom prst="rect">
            <a:avLst/>
          </a:prstGeom>
        </p:spPr>
      </p:pic>
      <p:pic>
        <p:nvPicPr>
          <p:cNvPr id="4" name="図 3">
            <a:extLst>
              <a:ext uri="{FF2B5EF4-FFF2-40B4-BE49-F238E27FC236}">
                <a16:creationId xmlns:a16="http://schemas.microsoft.com/office/drawing/2014/main" id="{A2298A0B-660E-439F-9249-B8F01C8F029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40812" y="4338381"/>
            <a:ext cx="3309329" cy="2396867"/>
          </a:xfrm>
          <a:prstGeom prst="rect">
            <a:avLst/>
          </a:prstGeom>
        </p:spPr>
      </p:pic>
      <p:sp>
        <p:nvSpPr>
          <p:cNvPr id="5" name="テキスト ボックス 4">
            <a:extLst>
              <a:ext uri="{FF2B5EF4-FFF2-40B4-BE49-F238E27FC236}">
                <a16:creationId xmlns:a16="http://schemas.microsoft.com/office/drawing/2014/main" id="{4C55765A-E31A-4AEB-B438-971B76D41537}"/>
              </a:ext>
            </a:extLst>
          </p:cNvPr>
          <p:cNvSpPr txBox="1"/>
          <p:nvPr/>
        </p:nvSpPr>
        <p:spPr>
          <a:xfrm>
            <a:off x="531341" y="4399001"/>
            <a:ext cx="3150847" cy="338554"/>
          </a:xfrm>
          <a:prstGeom prst="rect">
            <a:avLst/>
          </a:prstGeom>
          <a:solidFill>
            <a:schemeClr val="tx1"/>
          </a:solidFill>
        </p:spPr>
        <p:txBody>
          <a:bodyPr wrap="square" rtlCol="0">
            <a:spAutoFit/>
          </a:bodyPr>
          <a:lstStyle/>
          <a:p>
            <a:pPr algn="ctr"/>
            <a:r>
              <a:rPr kumimoji="1" lang="ja-JP" altLang="en-US" sz="1600" dirty="0">
                <a:solidFill>
                  <a:schemeClr val="bg1"/>
                </a:solidFill>
              </a:rPr>
              <a:t>大雨の後、赤土が流れ込む河口</a:t>
            </a:r>
          </a:p>
        </p:txBody>
      </p:sp>
      <p:sp>
        <p:nvSpPr>
          <p:cNvPr id="10" name="テキスト ボックス 9">
            <a:extLst>
              <a:ext uri="{FF2B5EF4-FFF2-40B4-BE49-F238E27FC236}">
                <a16:creationId xmlns:a16="http://schemas.microsoft.com/office/drawing/2014/main" id="{9CFCAC01-C0FC-4461-AF1D-CED60114ED29}"/>
              </a:ext>
            </a:extLst>
          </p:cNvPr>
          <p:cNvSpPr txBox="1"/>
          <p:nvPr/>
        </p:nvSpPr>
        <p:spPr>
          <a:xfrm>
            <a:off x="8473861" y="4460083"/>
            <a:ext cx="2363016" cy="338554"/>
          </a:xfrm>
          <a:prstGeom prst="rect">
            <a:avLst/>
          </a:prstGeom>
          <a:solidFill>
            <a:schemeClr val="tx1"/>
          </a:solidFill>
        </p:spPr>
        <p:txBody>
          <a:bodyPr wrap="square" rtlCol="0">
            <a:spAutoFit/>
          </a:bodyPr>
          <a:lstStyle/>
          <a:p>
            <a:pPr algn="ctr"/>
            <a:r>
              <a:rPr lang="ja-JP" altLang="en-US" sz="1600" dirty="0">
                <a:solidFill>
                  <a:schemeClr val="bg1"/>
                </a:solidFill>
              </a:rPr>
              <a:t>駆除されたオニヒトデ</a:t>
            </a:r>
            <a:endParaRPr kumimoji="1" lang="ja-JP" altLang="en-US" sz="1600" dirty="0">
              <a:solidFill>
                <a:schemeClr val="bg1"/>
              </a:solidFill>
            </a:endParaRPr>
          </a:p>
        </p:txBody>
      </p:sp>
      <p:sp>
        <p:nvSpPr>
          <p:cNvPr id="12" name="テキスト ボックス 11">
            <a:extLst>
              <a:ext uri="{FF2B5EF4-FFF2-40B4-BE49-F238E27FC236}">
                <a16:creationId xmlns:a16="http://schemas.microsoft.com/office/drawing/2014/main" id="{4ED7D41C-43EE-4086-BBE4-AB0B7C2302BE}"/>
              </a:ext>
            </a:extLst>
          </p:cNvPr>
          <p:cNvSpPr txBox="1"/>
          <p:nvPr/>
        </p:nvSpPr>
        <p:spPr>
          <a:xfrm>
            <a:off x="4854210" y="4452545"/>
            <a:ext cx="3150847" cy="338554"/>
          </a:xfrm>
          <a:prstGeom prst="rect">
            <a:avLst/>
          </a:prstGeom>
          <a:solidFill>
            <a:schemeClr val="tx1"/>
          </a:solidFill>
        </p:spPr>
        <p:txBody>
          <a:bodyPr wrap="square" rtlCol="0">
            <a:spAutoFit/>
          </a:bodyPr>
          <a:lstStyle/>
          <a:p>
            <a:pPr algn="ctr"/>
            <a:r>
              <a:rPr lang="ja-JP" altLang="en-US" sz="1600" dirty="0">
                <a:solidFill>
                  <a:schemeClr val="bg1"/>
                </a:solidFill>
              </a:rPr>
              <a:t>夏の高温により白化したサンゴ</a:t>
            </a:r>
            <a:endParaRPr kumimoji="1" lang="ja-JP" altLang="en-US" sz="1600" dirty="0">
              <a:solidFill>
                <a:schemeClr val="bg1"/>
              </a:solidFill>
            </a:endParaRPr>
          </a:p>
        </p:txBody>
      </p:sp>
    </p:spTree>
    <p:extLst>
      <p:ext uri="{BB962C8B-B14F-4D97-AF65-F5344CB8AC3E}">
        <p14:creationId xmlns:p14="http://schemas.microsoft.com/office/powerpoint/2010/main" val="3449261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30BBEC-AEFB-462E-8735-4630979BC1D4}"/>
              </a:ext>
            </a:extLst>
          </p:cNvPr>
          <p:cNvSpPr txBox="1">
            <a:spLocks/>
          </p:cNvSpPr>
          <p:nvPr/>
        </p:nvSpPr>
        <p:spPr>
          <a:xfrm>
            <a:off x="260074" y="318920"/>
            <a:ext cx="11671852" cy="170203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a:latin typeface="HGS創英角ｺﾞｼｯｸUB" panose="020B0900000000000000" pitchFamily="50" charset="-128"/>
                <a:ea typeface="HGS創英角ｺﾞｼｯｸUB" panose="020B0900000000000000" pitchFamily="50" charset="-128"/>
              </a:rPr>
              <a:t>調査方法②</a:t>
            </a:r>
            <a:br>
              <a:rPr lang="en-US" altLang="ja-JP" sz="3600">
                <a:latin typeface="HGS創英角ｺﾞｼｯｸUB" panose="020B0900000000000000" pitchFamily="50" charset="-128"/>
                <a:ea typeface="HGS創英角ｺﾞｼｯｸUB" panose="020B0900000000000000" pitchFamily="50" charset="-128"/>
              </a:rPr>
            </a:br>
            <a:r>
              <a:rPr lang="ja-JP" altLang="en-US" sz="3600">
                <a:latin typeface="HGS創英角ｺﾞｼｯｸUB" panose="020B0900000000000000" pitchFamily="50" charset="-128"/>
                <a:ea typeface="HGS創英角ｺﾞｼｯｸUB" panose="020B0900000000000000" pitchFamily="50" charset="-128"/>
              </a:rPr>
              <a:t>実際に海に潜ってサンゴの観察や踏み付けの状況を知る</a:t>
            </a:r>
            <a:endParaRPr lang="ja-JP" altLang="en-US" sz="3600" dirty="0">
              <a:latin typeface="HGS創英角ｺﾞｼｯｸUB" panose="020B0900000000000000" pitchFamily="50" charset="-128"/>
              <a:ea typeface="HGS創英角ｺﾞｼｯｸUB" panose="020B0900000000000000" pitchFamily="50" charset="-128"/>
            </a:endParaRPr>
          </a:p>
        </p:txBody>
      </p:sp>
      <p:sp>
        <p:nvSpPr>
          <p:cNvPr id="3" name="コンテンツ プレースホルダー 10">
            <a:extLst>
              <a:ext uri="{FF2B5EF4-FFF2-40B4-BE49-F238E27FC236}">
                <a16:creationId xmlns:a16="http://schemas.microsoft.com/office/drawing/2014/main" id="{AB3A64D6-1380-47F5-8F50-934127B56FD7}"/>
              </a:ext>
            </a:extLst>
          </p:cNvPr>
          <p:cNvSpPr txBox="1">
            <a:spLocks/>
          </p:cNvSpPr>
          <p:nvPr/>
        </p:nvSpPr>
        <p:spPr>
          <a:xfrm>
            <a:off x="260074" y="2029527"/>
            <a:ext cx="3768587" cy="46230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b="1" dirty="0"/>
              <a:t>２０２２年１２月</a:t>
            </a:r>
            <a:endParaRPr lang="en-US" altLang="ja-JP" b="1" dirty="0"/>
          </a:p>
          <a:p>
            <a:pPr>
              <a:lnSpc>
                <a:spcPct val="100000"/>
              </a:lnSpc>
            </a:pPr>
            <a:r>
              <a:rPr lang="ja-JP" altLang="en-US" b="1" dirty="0"/>
              <a:t>笠利町用海岸</a:t>
            </a:r>
            <a:endParaRPr lang="en-US" altLang="ja-JP" b="1" dirty="0"/>
          </a:p>
          <a:p>
            <a:pPr>
              <a:lnSpc>
                <a:spcPct val="100000"/>
              </a:lnSpc>
            </a:pPr>
            <a:r>
              <a:rPr lang="ja-JP" altLang="en-US" b="1" dirty="0"/>
              <a:t>ガイド同行のもと、シュノーケリングで潜って観察</a:t>
            </a:r>
            <a:endParaRPr lang="en-US" altLang="ja-JP" b="1" dirty="0"/>
          </a:p>
          <a:p>
            <a:pPr>
              <a:lnSpc>
                <a:spcPct val="100000"/>
              </a:lnSpc>
            </a:pPr>
            <a:r>
              <a:rPr lang="ja-JP" altLang="en-US" b="1" dirty="0"/>
              <a:t>浅いところで高確率でウミガメに出会えることから、観光客に人気のビーチ。</a:t>
            </a:r>
            <a:endParaRPr lang="en-US" altLang="ja-JP" b="1" dirty="0"/>
          </a:p>
        </p:txBody>
      </p:sp>
      <p:pic>
        <p:nvPicPr>
          <p:cNvPr id="4" name="図 3">
            <a:extLst>
              <a:ext uri="{FF2B5EF4-FFF2-40B4-BE49-F238E27FC236}">
                <a16:creationId xmlns:a16="http://schemas.microsoft.com/office/drawing/2014/main" id="{D8623E2A-3FDD-43C9-BD69-8C99D49710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18608" y="2139349"/>
            <a:ext cx="5540579" cy="4155435"/>
          </a:xfrm>
          <a:prstGeom prst="rect">
            <a:avLst/>
          </a:prstGeom>
        </p:spPr>
      </p:pic>
      <p:pic>
        <p:nvPicPr>
          <p:cNvPr id="5" name="図 4">
            <a:extLst>
              <a:ext uri="{FF2B5EF4-FFF2-40B4-BE49-F238E27FC236}">
                <a16:creationId xmlns:a16="http://schemas.microsoft.com/office/drawing/2014/main" id="{2AB0846E-6F0F-4B26-AE0E-9749A88999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98226" y="3247555"/>
            <a:ext cx="2673009" cy="3405036"/>
          </a:xfrm>
          <a:prstGeom prst="rect">
            <a:avLst/>
          </a:prstGeom>
        </p:spPr>
      </p:pic>
    </p:spTree>
    <p:extLst>
      <p:ext uri="{BB962C8B-B14F-4D97-AF65-F5344CB8AC3E}">
        <p14:creationId xmlns:p14="http://schemas.microsoft.com/office/powerpoint/2010/main" val="200277236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2101</TotalTime>
  <Words>3449</Words>
  <Application>Microsoft Office PowerPoint</Application>
  <PresentationFormat>ワイド画面</PresentationFormat>
  <Paragraphs>293</Paragraphs>
  <Slides>26</Slides>
  <Notes>26</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26</vt:i4>
      </vt:variant>
    </vt:vector>
  </HeadingPairs>
  <TitlesOfParts>
    <vt:vector size="36" baseType="lpstr">
      <vt:lpstr>HGP創英角ｺﾞｼｯｸUB</vt:lpstr>
      <vt:lpstr>HGS創英角ｺﾞｼｯｸUB</vt:lpstr>
      <vt:lpstr>HG創英角ｺﾞｼｯｸUB</vt:lpstr>
      <vt:lpstr>Meiryo UI</vt:lpstr>
      <vt:lpstr>UD デジタル 教科書体 N-B</vt: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調査結果②　サンゴの踏み付けが起こる条件</vt:lpstr>
      <vt:lpstr>PowerPoint プレゼンテーション</vt:lpstr>
      <vt:lpstr>PowerPoint プレゼンテーション</vt:lpstr>
      <vt:lpstr>PowerPoint プレゼンテーション</vt:lpstr>
      <vt:lpstr>ポスター試作品　改訂</vt:lpstr>
      <vt:lpstr>完成したポスター①</vt:lpstr>
      <vt:lpstr>完成したポスター②</vt:lpstr>
      <vt:lpstr>完成したポスター③</vt:lpstr>
      <vt:lpstr>完成したポスター④</vt:lpstr>
      <vt:lpstr>PowerPoint プレゼンテーション</vt:lpstr>
      <vt:lpstr>PowerPoint プレゼンテーション</vt:lpstr>
      <vt:lpstr>PowerPoint プレゼンテーション</vt:lpstr>
      <vt:lpstr>PowerPoint プレゼンテーション</vt:lpstr>
      <vt:lpstr>振り返り</vt:lpstr>
      <vt:lpstr>今後について</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調査方法</dc:title>
  <dc:creator>seito</dc:creator>
  <cp:lastModifiedBy>鹿児島県教育庁</cp:lastModifiedBy>
  <cp:revision>222</cp:revision>
  <cp:lastPrinted>2023-08-03T02:19:18Z</cp:lastPrinted>
  <dcterms:created xsi:type="dcterms:W3CDTF">2023-06-21T06:13:01Z</dcterms:created>
  <dcterms:modified xsi:type="dcterms:W3CDTF">2023-08-03T02:57:41Z</dcterms:modified>
</cp:coreProperties>
</file>